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7" r:id="rId2"/>
    <p:sldId id="259" r:id="rId3"/>
    <p:sldId id="268" r:id="rId4"/>
    <p:sldId id="272" r:id="rId5"/>
    <p:sldId id="273" r:id="rId6"/>
    <p:sldId id="260" r:id="rId7"/>
    <p:sldId id="261" r:id="rId8"/>
    <p:sldId id="270" r:id="rId9"/>
    <p:sldId id="271" r:id="rId10"/>
    <p:sldId id="274" r:id="rId11"/>
    <p:sldId id="275" r:id="rId12"/>
    <p:sldId id="276" r:id="rId13"/>
    <p:sldId id="277" r:id="rId14"/>
    <p:sldId id="269" r:id="rId15"/>
  </p:sldIdLst>
  <p:sldSz cx="7315200" cy="7315200"/>
  <p:notesSz cx="7315200" cy="73152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5750"/>
    <a:srgbClr val="DEA900"/>
    <a:srgbClr val="CC9B00"/>
    <a:srgbClr val="CC0000"/>
    <a:srgbClr val="EBE9DD"/>
    <a:srgbClr val="FF3B3B"/>
    <a:srgbClr val="324B45"/>
    <a:srgbClr val="4472C4"/>
    <a:srgbClr val="345E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F01CCEB-E689-4A1A-A18A-AE044B8D6102}" v="151" dt="2021-10-03T04:51:02.3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81" d="100"/>
          <a:sy n="81" d="100"/>
        </p:scale>
        <p:origin x="196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874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7D89942-C113-4A38-BC65-7023B3C68655}"/>
              </a:ext>
            </a:extLst>
          </p:cNvPr>
          <p:cNvSpPr/>
          <p:nvPr/>
        </p:nvSpPr>
        <p:spPr>
          <a:xfrm>
            <a:off x="0" y="0"/>
            <a:ext cx="7315200" cy="7315200"/>
          </a:xfrm>
          <a:prstGeom prst="rect">
            <a:avLst/>
          </a:prstGeom>
          <a:solidFill>
            <a:srgbClr val="EBE9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 descr="밤이(가) 표시된 사진&#10;&#10;자동 생성된 설명">
            <a:extLst>
              <a:ext uri="{FF2B5EF4-FFF2-40B4-BE49-F238E27FC236}">
                <a16:creationId xmlns:a16="http://schemas.microsoft.com/office/drawing/2014/main" id="{F0D9348B-89BE-410C-92BB-F6A278DB18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455"/>
            <a:ext cx="7315200" cy="7284290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4C7E14CB-0C8C-4802-9EF1-FF7B93814E10}"/>
              </a:ext>
            </a:extLst>
          </p:cNvPr>
          <p:cNvSpPr/>
          <p:nvPr/>
        </p:nvSpPr>
        <p:spPr>
          <a:xfrm>
            <a:off x="294362" y="269311"/>
            <a:ext cx="6726476" cy="6660714"/>
          </a:xfrm>
          <a:prstGeom prst="rect">
            <a:avLst/>
          </a:prstGeom>
          <a:solidFill>
            <a:srgbClr val="324B45">
              <a:alpha val="9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D469CE5-6D14-4EB8-9611-7680E5EC13F4}"/>
              </a:ext>
            </a:extLst>
          </p:cNvPr>
          <p:cNvSpPr txBox="1"/>
          <p:nvPr/>
        </p:nvSpPr>
        <p:spPr>
          <a:xfrm>
            <a:off x="1525044" y="1764774"/>
            <a:ext cx="426511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0" b="1" dirty="0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헷갈리는</a:t>
            </a:r>
            <a:endParaRPr lang="en-US" altLang="ko-KR" sz="8000" b="1" dirty="0">
              <a:solidFill>
                <a:srgbClr val="EBE9DD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algn="ctr"/>
            <a:r>
              <a:rPr lang="ko-KR" altLang="en-US" sz="8000" b="1" dirty="0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맞춤법</a:t>
            </a:r>
            <a:endParaRPr lang="en-US" altLang="ko-KR" sz="8000" b="1" dirty="0">
              <a:solidFill>
                <a:srgbClr val="EBE9DD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algn="ctr"/>
            <a:r>
              <a:rPr lang="ko-KR" altLang="en-US" sz="8000" b="1" dirty="0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알아보기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F0C6719-24F2-490C-8BE1-AB55236F7F50}"/>
              </a:ext>
            </a:extLst>
          </p:cNvPr>
          <p:cNvSpPr txBox="1"/>
          <p:nvPr/>
        </p:nvSpPr>
        <p:spPr>
          <a:xfrm>
            <a:off x="1014608" y="5918548"/>
            <a:ext cx="52859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경기 </a:t>
            </a:r>
            <a:r>
              <a:rPr lang="en-US" altLang="ko-KR" dirty="0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2021 </a:t>
            </a:r>
            <a:r>
              <a:rPr lang="ko-KR" altLang="en-US" dirty="0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우리말 가꿈이 </a:t>
            </a:r>
            <a:r>
              <a:rPr lang="en-US" altLang="ko-KR" dirty="0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18</a:t>
            </a:r>
            <a:r>
              <a:rPr lang="ko-KR" altLang="en-US" dirty="0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모둠 활동</a:t>
            </a:r>
            <a:endParaRPr lang="en-US" altLang="ko-KR" dirty="0">
              <a:solidFill>
                <a:srgbClr val="EBE9DD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algn="ctr"/>
            <a:r>
              <a:rPr lang="en-US" altLang="ko-KR" dirty="0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(</a:t>
            </a:r>
            <a:r>
              <a:rPr lang="ko-KR" altLang="en-US" dirty="0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안익찬</a:t>
            </a:r>
            <a:r>
              <a:rPr lang="en-US" altLang="ko-KR" dirty="0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. </a:t>
            </a:r>
            <a:r>
              <a:rPr lang="ko-KR" altLang="en-US" dirty="0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오태성</a:t>
            </a:r>
            <a:r>
              <a:rPr lang="en-US" altLang="ko-KR" dirty="0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. </a:t>
            </a:r>
            <a:r>
              <a:rPr lang="ko-KR" altLang="en-US" dirty="0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선성룡</a:t>
            </a:r>
            <a:r>
              <a:rPr lang="en-US" altLang="ko-KR" dirty="0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. </a:t>
            </a:r>
            <a:r>
              <a:rPr lang="ko-KR" altLang="en-US" dirty="0" err="1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손성은</a:t>
            </a:r>
            <a:r>
              <a:rPr lang="en-US" altLang="ko-KR" dirty="0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. </a:t>
            </a:r>
            <a:r>
              <a:rPr lang="ko-KR" altLang="en-US" dirty="0" err="1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우상우</a:t>
            </a:r>
            <a:r>
              <a:rPr lang="en-US" altLang="ko-KR" dirty="0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. </a:t>
            </a:r>
            <a:r>
              <a:rPr lang="ko-KR" altLang="en-US" dirty="0" err="1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유태혁</a:t>
            </a:r>
            <a:r>
              <a:rPr lang="en-US" altLang="ko-KR" dirty="0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)</a:t>
            </a:r>
            <a:endParaRPr lang="ko-KR" altLang="en-US" dirty="0">
              <a:solidFill>
                <a:srgbClr val="EBE9DD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623057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7D89942-C113-4A38-BC65-7023B3C68655}"/>
              </a:ext>
            </a:extLst>
          </p:cNvPr>
          <p:cNvSpPr/>
          <p:nvPr/>
        </p:nvSpPr>
        <p:spPr>
          <a:xfrm>
            <a:off x="0" y="0"/>
            <a:ext cx="7315200" cy="7315200"/>
          </a:xfrm>
          <a:prstGeom prst="rect">
            <a:avLst/>
          </a:prstGeom>
          <a:solidFill>
            <a:srgbClr val="EBE9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 descr="밤이(가) 표시된 사진&#10;&#10;자동 생성된 설명">
            <a:extLst>
              <a:ext uri="{FF2B5EF4-FFF2-40B4-BE49-F238E27FC236}">
                <a16:creationId xmlns:a16="http://schemas.microsoft.com/office/drawing/2014/main" id="{F0D9348B-89BE-410C-92BB-F6A278DB18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455"/>
            <a:ext cx="7315200" cy="7284290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4C7E14CB-0C8C-4802-9EF1-FF7B93814E10}"/>
              </a:ext>
            </a:extLst>
          </p:cNvPr>
          <p:cNvSpPr/>
          <p:nvPr/>
        </p:nvSpPr>
        <p:spPr>
          <a:xfrm>
            <a:off x="294362" y="269311"/>
            <a:ext cx="6726476" cy="6660714"/>
          </a:xfrm>
          <a:prstGeom prst="rect">
            <a:avLst/>
          </a:prstGeom>
          <a:solidFill>
            <a:srgbClr val="324B45">
              <a:alpha val="9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1B7FD438-833A-4FB3-BF77-A94CC5E348DC}"/>
              </a:ext>
            </a:extLst>
          </p:cNvPr>
          <p:cNvSpPr/>
          <p:nvPr/>
        </p:nvSpPr>
        <p:spPr>
          <a:xfrm>
            <a:off x="1058449" y="563671"/>
            <a:ext cx="5198302" cy="3250504"/>
          </a:xfrm>
          <a:prstGeom prst="rect">
            <a:avLst/>
          </a:prstGeom>
          <a:solidFill>
            <a:srgbClr val="EBE9DD"/>
          </a:solidFill>
          <a:ln w="28575">
            <a:solidFill>
              <a:srgbClr val="DEA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3E41287-7BB3-4CD9-8142-E2029297783E}"/>
              </a:ext>
            </a:extLst>
          </p:cNvPr>
          <p:cNvSpPr txBox="1"/>
          <p:nvPr/>
        </p:nvSpPr>
        <p:spPr>
          <a:xfrm>
            <a:off x="294362" y="841444"/>
            <a:ext cx="672647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어제 </a:t>
            </a:r>
            <a:r>
              <a:rPr lang="ko-KR" altLang="en-US" sz="2400" dirty="0" err="1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너랑</a:t>
            </a:r>
            <a:r>
              <a:rPr lang="ko-KR" altLang="en-US" sz="2400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lang="ko-KR" altLang="en-US" sz="2400" b="1" dirty="0">
                <a:solidFill>
                  <a:srgbClr val="CC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닳음</a:t>
            </a:r>
            <a:r>
              <a:rPr lang="ko-KR" altLang="en-US" sz="2400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애 </a:t>
            </a:r>
            <a:r>
              <a:rPr lang="ko-KR" altLang="en-US" sz="2400" dirty="0" err="1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봤어</a:t>
            </a:r>
            <a:r>
              <a:rPr lang="en-US" altLang="ko-KR" sz="2400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.</a:t>
            </a:r>
          </a:p>
          <a:p>
            <a:pPr algn="ctr"/>
            <a:endParaRPr lang="en-US" altLang="ko-KR" sz="2400" dirty="0">
              <a:solidFill>
                <a:srgbClr val="3E5750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algn="ctr"/>
            <a:r>
              <a:rPr lang="ko-KR" altLang="en-US" sz="2400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우리 </a:t>
            </a:r>
            <a:r>
              <a:rPr lang="ko-KR" altLang="en-US" sz="2400" dirty="0" err="1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내일</a:t>
            </a:r>
            <a:r>
              <a:rPr lang="ko-KR" altLang="en-US" sz="2400" b="1" dirty="0" err="1">
                <a:solidFill>
                  <a:srgbClr val="CC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모래</a:t>
            </a:r>
            <a:r>
              <a:rPr lang="ko-KR" altLang="en-US" sz="2400" dirty="0">
                <a:solidFill>
                  <a:srgbClr val="FF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lang="ko-KR" altLang="en-US" sz="2400" dirty="0" err="1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보기러</a:t>
            </a:r>
            <a:r>
              <a:rPr lang="ko-KR" altLang="en-US" sz="2400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했나</a:t>
            </a:r>
            <a:r>
              <a:rPr lang="en-US" altLang="ko-KR" sz="2400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?</a:t>
            </a:r>
          </a:p>
          <a:p>
            <a:pPr algn="ctr"/>
            <a:endParaRPr lang="en-US" altLang="ko-KR" sz="2400" dirty="0">
              <a:solidFill>
                <a:srgbClr val="3E5750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algn="ctr"/>
            <a:r>
              <a:rPr lang="ko-KR" altLang="en-US" sz="2400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밀린 </a:t>
            </a:r>
            <a:r>
              <a:rPr lang="ko-KR" altLang="en-US" sz="2400" b="1" dirty="0" err="1">
                <a:solidFill>
                  <a:srgbClr val="CC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설겆이</a:t>
            </a:r>
            <a:r>
              <a:rPr lang="ko-KR" altLang="en-US" sz="2400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좀 해라</a:t>
            </a:r>
            <a:r>
              <a:rPr lang="en-US" altLang="ko-KR" sz="2400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.</a:t>
            </a:r>
          </a:p>
          <a:p>
            <a:pPr algn="ctr"/>
            <a:endParaRPr lang="en-US" altLang="ko-KR" sz="2400" dirty="0">
              <a:solidFill>
                <a:srgbClr val="3E5750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algn="ctr"/>
            <a:r>
              <a:rPr lang="ko-KR" altLang="en-US" sz="2400" b="1" dirty="0" err="1">
                <a:solidFill>
                  <a:srgbClr val="CC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어따대고</a:t>
            </a:r>
            <a:r>
              <a:rPr lang="ko-KR" altLang="en-US" sz="2400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말대꾸야</a:t>
            </a:r>
            <a:r>
              <a:rPr lang="en-US" altLang="ko-KR" sz="2400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?</a:t>
            </a:r>
          </a:p>
          <a:p>
            <a:pPr algn="ctr"/>
            <a:endParaRPr lang="en-US" altLang="ko-KR" sz="4000" dirty="0">
              <a:solidFill>
                <a:srgbClr val="EBE9DD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algn="ctr"/>
            <a:r>
              <a:rPr lang="ko-KR" altLang="en-US" sz="3200" dirty="0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한글 올바르게 사용하고 있나요</a:t>
            </a:r>
            <a:r>
              <a:rPr lang="en-US" altLang="ko-KR" sz="3200" dirty="0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??</a:t>
            </a:r>
          </a:p>
          <a:p>
            <a:pPr algn="ctr"/>
            <a:endParaRPr lang="en-US" altLang="ko-KR" sz="3600" dirty="0">
              <a:solidFill>
                <a:srgbClr val="EBE9DD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algn="ctr"/>
            <a:r>
              <a:rPr lang="ko-KR" altLang="en-US" sz="2400" dirty="0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일상생활에서 자주 틀리는 맞춤법을 알아보고 올바른 표현으로 고쳐보자</a:t>
            </a:r>
            <a:r>
              <a:rPr lang="en-US" altLang="ko-KR" sz="2400" dirty="0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!!</a:t>
            </a:r>
            <a:r>
              <a:rPr lang="ko-KR" altLang="en-US" sz="2400" dirty="0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endParaRPr lang="en-US" altLang="ko-KR" sz="2400" dirty="0">
              <a:solidFill>
                <a:srgbClr val="EBE9DD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89837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7D89942-C113-4A38-BC65-7023B3C68655}"/>
              </a:ext>
            </a:extLst>
          </p:cNvPr>
          <p:cNvSpPr/>
          <p:nvPr/>
        </p:nvSpPr>
        <p:spPr>
          <a:xfrm>
            <a:off x="0" y="0"/>
            <a:ext cx="7315200" cy="7315200"/>
          </a:xfrm>
          <a:prstGeom prst="rect">
            <a:avLst/>
          </a:prstGeom>
          <a:solidFill>
            <a:srgbClr val="EBE9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 descr="밤이(가) 표시된 사진&#10;&#10;자동 생성된 설명">
            <a:extLst>
              <a:ext uri="{FF2B5EF4-FFF2-40B4-BE49-F238E27FC236}">
                <a16:creationId xmlns:a16="http://schemas.microsoft.com/office/drawing/2014/main" id="{F0D9348B-89BE-410C-92BB-F6A278DB18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455"/>
            <a:ext cx="7315200" cy="7284290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4C7E14CB-0C8C-4802-9EF1-FF7B93814E10}"/>
              </a:ext>
            </a:extLst>
          </p:cNvPr>
          <p:cNvSpPr/>
          <p:nvPr/>
        </p:nvSpPr>
        <p:spPr>
          <a:xfrm>
            <a:off x="294362" y="269311"/>
            <a:ext cx="6726476" cy="6660714"/>
          </a:xfrm>
          <a:prstGeom prst="rect">
            <a:avLst/>
          </a:prstGeom>
          <a:solidFill>
            <a:srgbClr val="324B45">
              <a:alpha val="9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1B7FD438-833A-4FB3-BF77-A94CC5E348DC}"/>
              </a:ext>
            </a:extLst>
          </p:cNvPr>
          <p:cNvSpPr/>
          <p:nvPr/>
        </p:nvSpPr>
        <p:spPr>
          <a:xfrm>
            <a:off x="1058449" y="563671"/>
            <a:ext cx="5198302" cy="6062932"/>
          </a:xfrm>
          <a:prstGeom prst="rect">
            <a:avLst/>
          </a:prstGeom>
          <a:solidFill>
            <a:srgbClr val="EBE9DD"/>
          </a:solidFill>
          <a:ln w="28575">
            <a:solidFill>
              <a:srgbClr val="DEA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9103A93-88C1-4D30-8357-01C01984D414}"/>
              </a:ext>
            </a:extLst>
          </p:cNvPr>
          <p:cNvSpPr txBox="1"/>
          <p:nvPr/>
        </p:nvSpPr>
        <p:spPr>
          <a:xfrm>
            <a:off x="1208761" y="3782114"/>
            <a:ext cx="489767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C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낮다</a:t>
            </a:r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, </a:t>
            </a:r>
            <a:r>
              <a:rPr lang="ko-KR" altLang="en-US" b="1" dirty="0">
                <a:solidFill>
                  <a:srgbClr val="C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낫다</a:t>
            </a:r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, </a:t>
            </a:r>
            <a:r>
              <a:rPr lang="ko-KR" altLang="en-US" b="1" dirty="0">
                <a:solidFill>
                  <a:srgbClr val="C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낳다</a:t>
            </a:r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는 일상생활에서 자주 틀리는 맞춤법 중 하나인데요 </a:t>
            </a:r>
            <a:endParaRPr lang="en-US" altLang="ko-KR" dirty="0">
              <a:solidFill>
                <a:srgbClr val="3E5750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r>
              <a:rPr lang="ko-KR" altLang="en-US" b="1" dirty="0">
                <a:solidFill>
                  <a:srgbClr val="C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낮다</a:t>
            </a:r>
            <a:endParaRPr lang="en-US" altLang="ko-KR" b="1" dirty="0">
              <a:solidFill>
                <a:srgbClr val="C00000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‘</a:t>
            </a:r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높낮이를 재는 수치</a:t>
            </a:r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, </a:t>
            </a:r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지위나 계급</a:t>
            </a:r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’</a:t>
            </a:r>
          </a:p>
          <a:p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‘</a:t>
            </a:r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능력</a:t>
            </a:r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, </a:t>
            </a:r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품질</a:t>
            </a:r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따위가 기준 대상에 못 미치는 상태</a:t>
            </a:r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’</a:t>
            </a:r>
          </a:p>
          <a:p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등 을 나타내요</a:t>
            </a:r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.</a:t>
            </a:r>
          </a:p>
          <a:p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따라서 저 상황에서는</a:t>
            </a:r>
            <a:endParaRPr lang="en-US" altLang="ko-KR" dirty="0">
              <a:solidFill>
                <a:srgbClr val="3E5750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‘</a:t>
            </a:r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보다 더 좋거나 앞서 있다</a:t>
            </a:r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’</a:t>
            </a:r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를 나타내는 </a:t>
            </a:r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‘</a:t>
            </a:r>
            <a:r>
              <a:rPr lang="ko-KR" altLang="en-US" b="1" dirty="0">
                <a:solidFill>
                  <a:srgbClr val="C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낫다</a:t>
            </a:r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’</a:t>
            </a:r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를 사용하는 게 맞는 표현입니다</a:t>
            </a:r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.</a:t>
            </a:r>
            <a:endParaRPr lang="ko-KR" altLang="en-US" dirty="0">
              <a:solidFill>
                <a:srgbClr val="3E5750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pic>
        <p:nvPicPr>
          <p:cNvPr id="6" name="그림 5" descr="텍스트, 테이블이(가) 표시된 사진&#10;&#10;자동 생성된 설명">
            <a:extLst>
              <a:ext uri="{FF2B5EF4-FFF2-40B4-BE49-F238E27FC236}">
                <a16:creationId xmlns:a16="http://schemas.microsoft.com/office/drawing/2014/main" id="{45432C32-BDAF-4528-BE7C-BE36FDA233D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3375" b="50275"/>
          <a:stretch/>
        </p:blipFill>
        <p:spPr>
          <a:xfrm>
            <a:off x="1306832" y="836112"/>
            <a:ext cx="4701536" cy="2705621"/>
          </a:xfrm>
          <a:prstGeom prst="rect">
            <a:avLst/>
          </a:prstGeom>
          <a:ln w="38100">
            <a:solidFill>
              <a:srgbClr val="3E5750"/>
            </a:solidFill>
          </a:ln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9480ECF6-9514-4E23-8570-36EC691A7E8A}"/>
              </a:ext>
            </a:extLst>
          </p:cNvPr>
          <p:cNvSpPr/>
          <p:nvPr/>
        </p:nvSpPr>
        <p:spPr>
          <a:xfrm>
            <a:off x="1841326" y="2207712"/>
            <a:ext cx="444674" cy="250520"/>
          </a:xfrm>
          <a:prstGeom prst="rect">
            <a:avLst/>
          </a:prstGeom>
          <a:noFill/>
          <a:ln w="28575"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66481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7D89942-C113-4A38-BC65-7023B3C68655}"/>
              </a:ext>
            </a:extLst>
          </p:cNvPr>
          <p:cNvSpPr/>
          <p:nvPr/>
        </p:nvSpPr>
        <p:spPr>
          <a:xfrm>
            <a:off x="0" y="0"/>
            <a:ext cx="7315200" cy="7315200"/>
          </a:xfrm>
          <a:prstGeom prst="rect">
            <a:avLst/>
          </a:prstGeom>
          <a:solidFill>
            <a:srgbClr val="EBE9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 descr="밤이(가) 표시된 사진&#10;&#10;자동 생성된 설명">
            <a:extLst>
              <a:ext uri="{FF2B5EF4-FFF2-40B4-BE49-F238E27FC236}">
                <a16:creationId xmlns:a16="http://schemas.microsoft.com/office/drawing/2014/main" id="{F0D9348B-89BE-410C-92BB-F6A278DB18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455"/>
            <a:ext cx="7315200" cy="7284290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4C7E14CB-0C8C-4802-9EF1-FF7B93814E10}"/>
              </a:ext>
            </a:extLst>
          </p:cNvPr>
          <p:cNvSpPr/>
          <p:nvPr/>
        </p:nvSpPr>
        <p:spPr>
          <a:xfrm>
            <a:off x="294362" y="269311"/>
            <a:ext cx="6726476" cy="6660714"/>
          </a:xfrm>
          <a:prstGeom prst="rect">
            <a:avLst/>
          </a:prstGeom>
          <a:solidFill>
            <a:srgbClr val="324B45">
              <a:alpha val="9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1B7FD438-833A-4FB3-BF77-A94CC5E348DC}"/>
              </a:ext>
            </a:extLst>
          </p:cNvPr>
          <p:cNvSpPr/>
          <p:nvPr/>
        </p:nvSpPr>
        <p:spPr>
          <a:xfrm>
            <a:off x="1058449" y="563671"/>
            <a:ext cx="5198302" cy="6062932"/>
          </a:xfrm>
          <a:prstGeom prst="rect">
            <a:avLst/>
          </a:prstGeom>
          <a:solidFill>
            <a:srgbClr val="EBE9DD"/>
          </a:solidFill>
          <a:ln w="28575">
            <a:solidFill>
              <a:srgbClr val="DEA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9103A93-88C1-4D30-8357-01C01984D414}"/>
              </a:ext>
            </a:extLst>
          </p:cNvPr>
          <p:cNvSpPr txBox="1"/>
          <p:nvPr/>
        </p:nvSpPr>
        <p:spPr>
          <a:xfrm>
            <a:off x="1153884" y="4074108"/>
            <a:ext cx="500742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C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‘</a:t>
            </a:r>
            <a:r>
              <a:rPr lang="ko-KR" altLang="en-US" b="1" dirty="0" err="1">
                <a:solidFill>
                  <a:srgbClr val="C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어떻해</a:t>
            </a:r>
            <a:r>
              <a:rPr lang="en-US" altLang="ko-KR" b="1" dirty="0">
                <a:solidFill>
                  <a:srgbClr val="C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’</a:t>
            </a:r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는 기자들도 자주 틀리는 맞춤법입니다</a:t>
            </a:r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.</a:t>
            </a:r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endParaRPr lang="en-US" altLang="ko-KR" dirty="0">
              <a:solidFill>
                <a:srgbClr val="3E5750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latinLnBrk="1"/>
            <a:r>
              <a:rPr lang="ko-KR" altLang="en-US" dirty="0">
                <a:solidFill>
                  <a:srgbClr val="333333"/>
                </a:solidFill>
                <a:latin typeface="Noto Sans CJK KR"/>
              </a:rPr>
              <a:t>사람들은 종종 발음이 유사한 </a:t>
            </a:r>
            <a:r>
              <a:rPr lang="en-US" altLang="ko-KR" dirty="0">
                <a:solidFill>
                  <a:srgbClr val="333333"/>
                </a:solidFill>
                <a:latin typeface="Noto Sans CJK KR"/>
              </a:rPr>
              <a:t>‘</a:t>
            </a:r>
            <a:r>
              <a:rPr lang="ko-KR" altLang="en-US" dirty="0">
                <a:solidFill>
                  <a:srgbClr val="333333"/>
                </a:solidFill>
                <a:latin typeface="Noto Sans CJK KR"/>
              </a:rPr>
              <a:t>어떻게</a:t>
            </a:r>
            <a:r>
              <a:rPr lang="en-US" altLang="ko-KR" dirty="0">
                <a:solidFill>
                  <a:srgbClr val="333333"/>
                </a:solidFill>
                <a:latin typeface="Noto Sans CJK KR"/>
              </a:rPr>
              <a:t>’</a:t>
            </a:r>
            <a:r>
              <a:rPr lang="ko-KR" altLang="en-US" dirty="0">
                <a:solidFill>
                  <a:srgbClr val="333333"/>
                </a:solidFill>
                <a:latin typeface="Noto Sans CJK KR"/>
              </a:rPr>
              <a:t>와 </a:t>
            </a:r>
            <a:r>
              <a:rPr lang="en-US" altLang="ko-KR" dirty="0">
                <a:solidFill>
                  <a:srgbClr val="333333"/>
                </a:solidFill>
                <a:latin typeface="Noto Sans CJK KR"/>
              </a:rPr>
              <a:t>‘</a:t>
            </a:r>
            <a:r>
              <a:rPr lang="ko-KR" altLang="en-US" dirty="0">
                <a:solidFill>
                  <a:srgbClr val="333333"/>
                </a:solidFill>
                <a:latin typeface="Noto Sans CJK KR"/>
              </a:rPr>
              <a:t>어떡해</a:t>
            </a:r>
            <a:r>
              <a:rPr lang="en-US" altLang="ko-KR" dirty="0">
                <a:solidFill>
                  <a:srgbClr val="333333"/>
                </a:solidFill>
                <a:latin typeface="Noto Sans CJK KR"/>
              </a:rPr>
              <a:t>’</a:t>
            </a:r>
            <a:r>
              <a:rPr lang="ko-KR" altLang="en-US" dirty="0">
                <a:solidFill>
                  <a:srgbClr val="333333"/>
                </a:solidFill>
                <a:latin typeface="Noto Sans CJK KR"/>
              </a:rPr>
              <a:t>를 혼동해 쓰기도 하고 때로는 </a:t>
            </a:r>
            <a:r>
              <a:rPr lang="en-US" altLang="ko-KR" dirty="0">
                <a:solidFill>
                  <a:srgbClr val="333333"/>
                </a:solidFill>
                <a:latin typeface="Noto Sans CJK KR"/>
              </a:rPr>
              <a:t>‘</a:t>
            </a:r>
            <a:r>
              <a:rPr lang="ko-KR" altLang="en-US" dirty="0" err="1">
                <a:solidFill>
                  <a:srgbClr val="333333"/>
                </a:solidFill>
                <a:latin typeface="Noto Sans CJK KR"/>
              </a:rPr>
              <a:t>어떻해</a:t>
            </a:r>
            <a:r>
              <a:rPr lang="en-US" altLang="ko-KR" dirty="0">
                <a:solidFill>
                  <a:srgbClr val="333333"/>
                </a:solidFill>
                <a:latin typeface="Noto Sans CJK KR"/>
              </a:rPr>
              <a:t>’</a:t>
            </a:r>
            <a:r>
              <a:rPr lang="ko-KR" altLang="en-US" dirty="0">
                <a:solidFill>
                  <a:srgbClr val="333333"/>
                </a:solidFill>
                <a:latin typeface="Noto Sans CJK KR"/>
              </a:rPr>
              <a:t>라고 잘못 쓰기도 합니다</a:t>
            </a:r>
            <a:r>
              <a:rPr lang="en-US" altLang="ko-KR" dirty="0">
                <a:solidFill>
                  <a:srgbClr val="333333"/>
                </a:solidFill>
                <a:latin typeface="Noto Sans CJK KR"/>
              </a:rPr>
              <a:t>.</a:t>
            </a:r>
          </a:p>
          <a:p>
            <a:pPr latinLnBrk="1"/>
            <a:r>
              <a:rPr lang="en-US" altLang="ko-KR" b="0" i="0" dirty="0">
                <a:solidFill>
                  <a:srgbClr val="333333"/>
                </a:solidFill>
                <a:effectLst/>
                <a:latin typeface="Noto Sans CJK KR"/>
              </a:rPr>
              <a:t>'</a:t>
            </a:r>
            <a:r>
              <a:rPr lang="ko-KR" altLang="en-US" b="0" i="0" dirty="0">
                <a:solidFill>
                  <a:srgbClr val="333333"/>
                </a:solidFill>
                <a:effectLst/>
                <a:latin typeface="Noto Sans CJK KR"/>
              </a:rPr>
              <a:t>어떻게</a:t>
            </a:r>
            <a:r>
              <a:rPr lang="en-US" altLang="ko-KR" b="0" i="0" dirty="0">
                <a:solidFill>
                  <a:srgbClr val="333333"/>
                </a:solidFill>
                <a:effectLst/>
                <a:latin typeface="Noto Sans CJK KR"/>
              </a:rPr>
              <a:t>'</a:t>
            </a:r>
            <a:r>
              <a:rPr lang="ko-KR" altLang="en-US" b="0" i="0" dirty="0">
                <a:solidFill>
                  <a:srgbClr val="333333"/>
                </a:solidFill>
                <a:effectLst/>
                <a:latin typeface="Noto Sans CJK KR"/>
              </a:rPr>
              <a:t>는 </a:t>
            </a:r>
            <a:r>
              <a:rPr lang="en-US" altLang="ko-KR" b="0" i="0" dirty="0">
                <a:solidFill>
                  <a:srgbClr val="333333"/>
                </a:solidFill>
                <a:effectLst/>
                <a:latin typeface="Noto Sans CJK KR"/>
              </a:rPr>
              <a:t>'</a:t>
            </a:r>
            <a:r>
              <a:rPr lang="ko-KR" altLang="en-US" b="0" i="0" dirty="0">
                <a:solidFill>
                  <a:srgbClr val="333333"/>
                </a:solidFill>
                <a:effectLst/>
                <a:latin typeface="Noto Sans CJK KR"/>
              </a:rPr>
              <a:t>어떻다</a:t>
            </a:r>
            <a:r>
              <a:rPr lang="en-US" altLang="ko-KR" b="0" i="0" dirty="0">
                <a:solidFill>
                  <a:srgbClr val="333333"/>
                </a:solidFill>
                <a:effectLst/>
                <a:latin typeface="Noto Sans CJK KR"/>
              </a:rPr>
              <a:t>'</a:t>
            </a:r>
            <a:r>
              <a:rPr lang="ko-KR" altLang="en-US" b="0" i="0" dirty="0">
                <a:solidFill>
                  <a:srgbClr val="333333"/>
                </a:solidFill>
                <a:effectLst/>
                <a:latin typeface="Noto Sans CJK KR"/>
              </a:rPr>
              <a:t>의 부사형 단어이고</a:t>
            </a:r>
            <a:r>
              <a:rPr lang="en-US" altLang="ko-KR" b="0" i="0" dirty="0">
                <a:solidFill>
                  <a:srgbClr val="333333"/>
                </a:solidFill>
                <a:effectLst/>
                <a:latin typeface="Noto Sans CJK KR"/>
              </a:rPr>
              <a:t>, ‘</a:t>
            </a:r>
            <a:r>
              <a:rPr lang="ko-KR" altLang="en-US" b="0" i="0" dirty="0">
                <a:solidFill>
                  <a:srgbClr val="333333"/>
                </a:solidFill>
                <a:effectLst/>
                <a:latin typeface="Noto Sans CJK KR"/>
              </a:rPr>
              <a:t>어떡해</a:t>
            </a:r>
            <a:r>
              <a:rPr lang="en-US" altLang="ko-KR" b="0" i="0" dirty="0">
                <a:solidFill>
                  <a:srgbClr val="333333"/>
                </a:solidFill>
                <a:effectLst/>
                <a:latin typeface="Noto Sans CJK KR"/>
              </a:rPr>
              <a:t>’</a:t>
            </a:r>
            <a:r>
              <a:rPr lang="ko-KR" altLang="en-US" b="0" i="0" dirty="0">
                <a:solidFill>
                  <a:srgbClr val="333333"/>
                </a:solidFill>
                <a:effectLst/>
                <a:latin typeface="Noto Sans CJK KR"/>
              </a:rPr>
              <a:t>는 </a:t>
            </a:r>
            <a:r>
              <a:rPr lang="en-US" altLang="ko-KR" dirty="0">
                <a:solidFill>
                  <a:srgbClr val="333333"/>
                </a:solidFill>
                <a:latin typeface="Noto Sans CJK KR"/>
              </a:rPr>
              <a:t>‘</a:t>
            </a:r>
            <a:r>
              <a:rPr lang="ko-KR" altLang="en-US" b="0" i="0" dirty="0">
                <a:solidFill>
                  <a:srgbClr val="333333"/>
                </a:solidFill>
                <a:effectLst/>
                <a:latin typeface="Noto Sans CJK KR"/>
              </a:rPr>
              <a:t>어떻게 해</a:t>
            </a:r>
            <a:r>
              <a:rPr lang="en-US" altLang="ko-KR" b="0" i="0" dirty="0">
                <a:solidFill>
                  <a:srgbClr val="333333"/>
                </a:solidFill>
                <a:effectLst/>
                <a:latin typeface="Noto Sans CJK KR"/>
              </a:rPr>
              <a:t>’</a:t>
            </a:r>
            <a:r>
              <a:rPr lang="ko-KR" altLang="en-US" b="0" i="0" dirty="0">
                <a:solidFill>
                  <a:srgbClr val="333333"/>
                </a:solidFill>
                <a:effectLst/>
                <a:latin typeface="Noto Sans CJK KR"/>
              </a:rPr>
              <a:t>가 줄어든 구</a:t>
            </a:r>
            <a:r>
              <a:rPr lang="ko-KR" altLang="en-US" dirty="0">
                <a:solidFill>
                  <a:srgbClr val="333333"/>
                </a:solidFill>
                <a:latin typeface="Noto Sans CJK KR"/>
              </a:rPr>
              <a:t>입</a:t>
            </a:r>
            <a:r>
              <a:rPr lang="ko-KR" altLang="en-US" b="0" i="0" dirty="0">
                <a:solidFill>
                  <a:srgbClr val="333333"/>
                </a:solidFill>
                <a:effectLst/>
                <a:latin typeface="Noto Sans CJK KR"/>
              </a:rPr>
              <a:t>니다</a:t>
            </a:r>
            <a:r>
              <a:rPr lang="en-US" altLang="ko-KR" b="0" i="0" dirty="0">
                <a:solidFill>
                  <a:srgbClr val="333333"/>
                </a:solidFill>
                <a:effectLst/>
                <a:latin typeface="Noto Sans CJK KR"/>
              </a:rPr>
              <a:t>. </a:t>
            </a:r>
            <a:r>
              <a:rPr lang="ko-KR" altLang="en-US" dirty="0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따라서 위의 사진에서는 말을 마무리 하는 </a:t>
            </a:r>
            <a:r>
              <a:rPr lang="en-US" altLang="ko-KR" dirty="0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‘</a:t>
            </a:r>
            <a:r>
              <a:rPr lang="ko-KR" altLang="en-US" dirty="0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어떡해</a:t>
            </a:r>
            <a:r>
              <a:rPr lang="en-US" altLang="ko-KR" dirty="0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’</a:t>
            </a:r>
            <a:r>
              <a:rPr lang="ko-KR" altLang="en-US" dirty="0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가 맞는 표현이라고 할 수 있습니다</a:t>
            </a:r>
            <a:r>
              <a:rPr lang="en-US" altLang="ko-KR" dirty="0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.</a:t>
            </a:r>
            <a:endParaRPr lang="ko-KR" altLang="en-US" dirty="0">
              <a:solidFill>
                <a:srgbClr val="3E5750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pic>
        <p:nvPicPr>
          <p:cNvPr id="13" name="그림 12" descr="텍스트이(가) 표시된 사진&#10;&#10;자동 생성된 설명">
            <a:extLst>
              <a:ext uri="{FF2B5EF4-FFF2-40B4-BE49-F238E27FC236}">
                <a16:creationId xmlns:a16="http://schemas.microsoft.com/office/drawing/2014/main" id="{DFBA95F2-FFD1-4FCA-BBBC-30EE447319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8760" y="827071"/>
            <a:ext cx="4897677" cy="3010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1856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7D89942-C113-4A38-BC65-7023B3C68655}"/>
              </a:ext>
            </a:extLst>
          </p:cNvPr>
          <p:cNvSpPr/>
          <p:nvPr/>
        </p:nvSpPr>
        <p:spPr>
          <a:xfrm>
            <a:off x="0" y="0"/>
            <a:ext cx="7315200" cy="7315200"/>
          </a:xfrm>
          <a:prstGeom prst="rect">
            <a:avLst/>
          </a:prstGeom>
          <a:solidFill>
            <a:srgbClr val="EBE9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 descr="밤이(가) 표시된 사진&#10;&#10;자동 생성된 설명">
            <a:extLst>
              <a:ext uri="{FF2B5EF4-FFF2-40B4-BE49-F238E27FC236}">
                <a16:creationId xmlns:a16="http://schemas.microsoft.com/office/drawing/2014/main" id="{F0D9348B-89BE-410C-92BB-F6A278DB18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455"/>
            <a:ext cx="7315200" cy="7284290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4C7E14CB-0C8C-4802-9EF1-FF7B93814E10}"/>
              </a:ext>
            </a:extLst>
          </p:cNvPr>
          <p:cNvSpPr/>
          <p:nvPr/>
        </p:nvSpPr>
        <p:spPr>
          <a:xfrm>
            <a:off x="294362" y="269311"/>
            <a:ext cx="6726476" cy="6660714"/>
          </a:xfrm>
          <a:prstGeom prst="rect">
            <a:avLst/>
          </a:prstGeom>
          <a:solidFill>
            <a:srgbClr val="324B45">
              <a:alpha val="9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1B7FD438-833A-4FB3-BF77-A94CC5E348DC}"/>
              </a:ext>
            </a:extLst>
          </p:cNvPr>
          <p:cNvSpPr/>
          <p:nvPr/>
        </p:nvSpPr>
        <p:spPr>
          <a:xfrm>
            <a:off x="1058449" y="563671"/>
            <a:ext cx="5198302" cy="6062932"/>
          </a:xfrm>
          <a:prstGeom prst="rect">
            <a:avLst/>
          </a:prstGeom>
          <a:solidFill>
            <a:srgbClr val="EBE9DD"/>
          </a:solidFill>
          <a:ln w="28575">
            <a:solidFill>
              <a:srgbClr val="DEA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9103A93-88C1-4D30-8357-01C01984D414}"/>
              </a:ext>
            </a:extLst>
          </p:cNvPr>
          <p:cNvSpPr txBox="1"/>
          <p:nvPr/>
        </p:nvSpPr>
        <p:spPr>
          <a:xfrm>
            <a:off x="1153884" y="3740279"/>
            <a:ext cx="500742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C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‘</a:t>
            </a:r>
            <a:r>
              <a:rPr lang="ko-KR" altLang="en-US" b="1" dirty="0" err="1">
                <a:solidFill>
                  <a:srgbClr val="C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희안하다</a:t>
            </a:r>
            <a:r>
              <a:rPr lang="en-US" altLang="ko-KR" b="1" dirty="0">
                <a:solidFill>
                  <a:srgbClr val="C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’</a:t>
            </a:r>
            <a:r>
              <a:rPr lang="ko-KR" altLang="en-US" b="1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도</a:t>
            </a:r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마찬가지로 사람들이 자주 틀리는 맞춤법입니다</a:t>
            </a:r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.</a:t>
            </a:r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endParaRPr lang="en-US" altLang="ko-KR" dirty="0">
              <a:solidFill>
                <a:srgbClr val="3E5750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latinLnBrk="1"/>
            <a:r>
              <a:rPr lang="en-US" altLang="ko-KR" dirty="0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‘</a:t>
            </a:r>
            <a:r>
              <a:rPr lang="ko-KR" altLang="en-US" dirty="0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매우 드물거나 </a:t>
            </a:r>
            <a:r>
              <a:rPr lang="ko-KR" altLang="en-US" dirty="0" err="1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신가하다</a:t>
            </a:r>
            <a:r>
              <a:rPr lang="en-US" altLang="ko-KR" dirty="0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’</a:t>
            </a:r>
            <a:r>
              <a:rPr lang="ko-KR" altLang="en-US" dirty="0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라는 뜻을 지닌 말은 </a:t>
            </a:r>
            <a:r>
              <a:rPr lang="en-US" altLang="ko-KR" dirty="0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‘</a:t>
            </a:r>
            <a:r>
              <a:rPr lang="ko-KR" altLang="en-US" dirty="0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희한하다</a:t>
            </a:r>
            <a:r>
              <a:rPr lang="en-US" altLang="ko-KR" dirty="0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‘ </a:t>
            </a:r>
            <a:r>
              <a:rPr lang="ko-KR" altLang="en-US" dirty="0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입니다</a:t>
            </a:r>
            <a:r>
              <a:rPr lang="en-US" altLang="ko-KR" dirty="0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. </a:t>
            </a:r>
            <a:r>
              <a:rPr lang="ko-KR" altLang="en-US" dirty="0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발음이 </a:t>
            </a:r>
            <a:r>
              <a:rPr lang="en-US" altLang="ko-KR" dirty="0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‘</a:t>
            </a:r>
            <a:r>
              <a:rPr lang="ko-KR" altLang="en-US" dirty="0" err="1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희안</a:t>
            </a:r>
            <a:r>
              <a:rPr lang="en-US" altLang="ko-KR" dirty="0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’</a:t>
            </a:r>
            <a:r>
              <a:rPr lang="ko-KR" altLang="en-US" dirty="0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으로 </a:t>
            </a:r>
            <a:r>
              <a:rPr lang="ko-KR" altLang="en-US" dirty="0" err="1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되다보니</a:t>
            </a:r>
            <a:r>
              <a:rPr lang="ko-KR" altLang="en-US" dirty="0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  많은 사람들이 </a:t>
            </a:r>
            <a:r>
              <a:rPr lang="en-US" altLang="ko-KR" dirty="0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‘</a:t>
            </a:r>
            <a:r>
              <a:rPr lang="ko-KR" altLang="en-US" dirty="0" err="1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희안하다</a:t>
            </a:r>
            <a:r>
              <a:rPr lang="en-US" altLang="ko-KR" dirty="0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’</a:t>
            </a:r>
            <a:r>
              <a:rPr lang="ko-KR" altLang="en-US" dirty="0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로 쓰고 있는 것을 볼 수 있습니다</a:t>
            </a:r>
            <a:r>
              <a:rPr lang="en-US" altLang="ko-KR" dirty="0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. </a:t>
            </a:r>
            <a:r>
              <a:rPr lang="ko-KR" altLang="en-US" dirty="0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하지만 </a:t>
            </a:r>
            <a:r>
              <a:rPr lang="en-US" altLang="ko-KR" dirty="0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‘</a:t>
            </a:r>
            <a:r>
              <a:rPr lang="ko-KR" altLang="en-US" dirty="0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희한하다</a:t>
            </a:r>
            <a:r>
              <a:rPr lang="en-US" altLang="ko-KR" dirty="0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’</a:t>
            </a:r>
            <a:r>
              <a:rPr lang="ko-KR" altLang="en-US" dirty="0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가 맞는 표현이라는 점 꼭 기억해주시길 바라겠습니다</a:t>
            </a:r>
            <a:r>
              <a:rPr lang="en-US" altLang="ko-KR" dirty="0">
                <a:solidFill>
                  <a:srgbClr val="333333"/>
                </a:solidFill>
                <a:latin typeface="Noto Sans CJK KR"/>
                <a:ea typeface="함초롬바탕" panose="02030604000101010101" pitchFamily="18" charset="-127"/>
                <a:cs typeface="함초롬바탕" panose="02030604000101010101" pitchFamily="18" charset="-127"/>
              </a:rPr>
              <a:t>!</a:t>
            </a:r>
            <a:endParaRPr lang="ko-KR" altLang="en-US" dirty="0">
              <a:solidFill>
                <a:srgbClr val="3E5750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pic>
        <p:nvPicPr>
          <p:cNvPr id="6" name="그림 5" descr="텍스트, 스크린샷, 실내이(가) 표시된 사진&#10;&#10;자동 생성된 설명">
            <a:extLst>
              <a:ext uri="{FF2B5EF4-FFF2-40B4-BE49-F238E27FC236}">
                <a16:creationId xmlns:a16="http://schemas.microsoft.com/office/drawing/2014/main" id="{196B1870-639B-4632-B9B6-D12FE56711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2097" y="1527123"/>
            <a:ext cx="4911001" cy="1843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193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7315200" cy="7315200"/>
          </a:xfrm>
          <a:prstGeom prst="rect">
            <a:avLst/>
          </a:prstGeom>
          <a:solidFill>
            <a:srgbClr val="EBE9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7" name="그림 6" descr="밤이(가) 표시된 사진  자동 생성된 설명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15455"/>
            <a:ext cx="7315200" cy="7284290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294362" y="269311"/>
            <a:ext cx="6726476" cy="6660714"/>
          </a:xfrm>
          <a:prstGeom prst="rect">
            <a:avLst/>
          </a:prstGeom>
          <a:solidFill>
            <a:srgbClr val="324B45">
              <a:alpha val="9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1058449" y="563671"/>
            <a:ext cx="5198302" cy="6062932"/>
          </a:xfrm>
          <a:prstGeom prst="rect">
            <a:avLst/>
          </a:prstGeom>
          <a:solidFill>
            <a:srgbClr val="EBE9DD"/>
          </a:solidFill>
          <a:ln w="28575">
            <a:solidFill>
              <a:srgbClr val="DEA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1069422" y="3657600"/>
            <a:ext cx="5198302" cy="31032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b="1">
                <a:solidFill>
                  <a:srgbClr val="C00000"/>
                </a:solidFill>
                <a:latin typeface="함초롬바탕"/>
                <a:ea typeface="함초롬바탕"/>
                <a:cs typeface="함초롬바탕"/>
              </a:rPr>
              <a:t>‘</a:t>
            </a:r>
            <a:r>
              <a:rPr lang="ko-KR" altLang="en-US" b="1">
                <a:solidFill>
                  <a:srgbClr val="C00000"/>
                </a:solidFill>
                <a:latin typeface="함초롬바탕"/>
                <a:ea typeface="함초롬바탕"/>
                <a:cs typeface="함초롬바탕"/>
              </a:rPr>
              <a:t>몇일</a:t>
            </a:r>
            <a:r>
              <a:rPr lang="en-US" altLang="ko-KR" b="1">
                <a:solidFill>
                  <a:srgbClr val="C00000"/>
                </a:solidFill>
                <a:latin typeface="함초롬바탕"/>
                <a:ea typeface="함초롬바탕"/>
                <a:cs typeface="함초롬바탕"/>
              </a:rPr>
              <a:t>’</a:t>
            </a:r>
            <a:r>
              <a:rPr lang="en-US" altLang="ko-KR">
                <a:solidFill>
                  <a:srgbClr val="3E5750"/>
                </a:solidFill>
                <a:latin typeface="함초롬바탕"/>
                <a:ea typeface="함초롬바탕"/>
                <a:cs typeface="함초롬바탕"/>
              </a:rPr>
              <a:t>,</a:t>
            </a:r>
            <a:r>
              <a:rPr lang="ko-KR" altLang="en-US">
                <a:solidFill>
                  <a:srgbClr val="3E5750"/>
                </a:solidFill>
                <a:latin typeface="함초롬바탕"/>
                <a:ea typeface="함초롬바탕"/>
                <a:cs typeface="함초롬바탕"/>
              </a:rPr>
              <a:t> </a:t>
            </a:r>
            <a:r>
              <a:rPr lang="en-US" altLang="ko-KR" b="1">
                <a:solidFill>
                  <a:srgbClr val="C00000"/>
                </a:solidFill>
                <a:latin typeface="함초롬바탕"/>
                <a:ea typeface="함초롬바탕"/>
                <a:cs typeface="함초롬바탕"/>
              </a:rPr>
              <a:t>‘</a:t>
            </a:r>
            <a:r>
              <a:rPr lang="ko-KR" altLang="en-US" b="1">
                <a:solidFill>
                  <a:srgbClr val="C00000"/>
                </a:solidFill>
                <a:latin typeface="함초롬바탕"/>
                <a:ea typeface="함초롬바탕"/>
                <a:cs typeface="함초롬바탕"/>
              </a:rPr>
              <a:t>며칠</a:t>
            </a:r>
            <a:r>
              <a:rPr lang="en-US" altLang="ko-KR" b="1">
                <a:solidFill>
                  <a:srgbClr val="C00000"/>
                </a:solidFill>
                <a:latin typeface="함초롬바탕"/>
                <a:ea typeface="함초롬바탕"/>
                <a:cs typeface="함초롬바탕"/>
              </a:rPr>
              <a:t>’</a:t>
            </a:r>
            <a:r>
              <a:rPr lang="ko-KR" altLang="en-US">
                <a:solidFill>
                  <a:srgbClr val="3E5750"/>
                </a:solidFill>
                <a:latin typeface="함초롬바탕"/>
                <a:ea typeface="함초롬바탕"/>
                <a:cs typeface="함초롬바탕"/>
              </a:rPr>
              <a:t>도 자주 헷갈리는 맞춤법입니다</a:t>
            </a:r>
            <a:r>
              <a:rPr lang="en-US" altLang="ko-KR">
                <a:solidFill>
                  <a:srgbClr val="3E5750"/>
                </a:solidFill>
                <a:latin typeface="함초롬바탕"/>
                <a:ea typeface="함초롬바탕"/>
                <a:cs typeface="함초롬바탕"/>
              </a:rPr>
              <a:t>.</a:t>
            </a:r>
            <a:r>
              <a:rPr lang="ko-KR" altLang="en-US">
                <a:solidFill>
                  <a:srgbClr val="3E5750"/>
                </a:solidFill>
                <a:latin typeface="함초롬바탕"/>
                <a:ea typeface="함초롬바탕"/>
                <a:cs typeface="함초롬바탕"/>
              </a:rPr>
              <a:t> </a:t>
            </a:r>
          </a:p>
          <a:p>
            <a:pPr lvl="0">
              <a:defRPr/>
            </a:pPr>
            <a:endParaRPr lang="ko-KR" altLang="en-US">
              <a:solidFill>
                <a:srgbClr val="3E5750"/>
              </a:solidFill>
              <a:latin typeface="함초롬바탕"/>
              <a:ea typeface="함초롬바탕"/>
              <a:cs typeface="함초롬바탕"/>
            </a:endParaRPr>
          </a:p>
          <a:p>
            <a:pPr lvl="0">
              <a:defRPr/>
            </a:pPr>
            <a:r>
              <a:rPr lang="ko-KR" altLang="en-US">
                <a:solidFill>
                  <a:srgbClr val="3E5750"/>
                </a:solidFill>
                <a:latin typeface="함초롬바탕"/>
                <a:ea typeface="함초롬바탕"/>
                <a:cs typeface="함초롬바탕"/>
              </a:rPr>
              <a:t> ‘몇일’은 ‘며칠’의 잘못된 표현입니다. [면닐]이 아니라 [며칠]로 발음되므로 소리대로 적어 불규칙성을 반영하도록 하였습니다. 그러므로</a:t>
            </a:r>
            <a:r>
              <a:rPr lang="ko-KR" altLang="en-US" b="1">
                <a:solidFill>
                  <a:srgbClr val="3E5750"/>
                </a:solidFill>
                <a:latin typeface="함초롬바탕"/>
                <a:ea typeface="함초롬바탕"/>
                <a:cs typeface="함초롬바탕"/>
              </a:rPr>
              <a:t>‘며칠’이 맞습니다.</a:t>
            </a:r>
            <a:r>
              <a:rPr lang="ko-KR" altLang="en-US">
                <a:solidFill>
                  <a:srgbClr val="3E5750"/>
                </a:solidFill>
                <a:latin typeface="함초롬바탕"/>
                <a:ea typeface="함초롬바탕"/>
                <a:cs typeface="함초롬바탕"/>
              </a:rPr>
              <a:t> 현재 &lt;표준 국어 대사전&gt;에서도 ‘며칠’을 표준어로 제시하고 있습니다. (출처: 국립 국어원 온라인 가나다)</a:t>
            </a:r>
          </a:p>
          <a:p>
            <a:pPr lvl="0">
              <a:defRPr/>
            </a:pPr>
            <a:r>
              <a:rPr lang="ko-KR" altLang="en-US">
                <a:solidFill>
                  <a:srgbClr val="3E5750"/>
                </a:solidFill>
                <a:latin typeface="함초롬바탕"/>
                <a:ea typeface="함초롬바탕"/>
                <a:cs typeface="함초롬바탕"/>
              </a:rPr>
              <a:t>이제 헷갈리지 않을 수 있겠죠</a:t>
            </a:r>
            <a:r>
              <a:rPr lang="en-US" altLang="ko-KR">
                <a:solidFill>
                  <a:srgbClr val="3E5750"/>
                </a:solidFill>
                <a:latin typeface="함초롬바탕"/>
                <a:ea typeface="함초롬바탕"/>
                <a:cs typeface="함초롬바탕"/>
              </a:rPr>
              <a:t>?</a:t>
            </a:r>
          </a:p>
          <a:p>
            <a:pPr lvl="0">
              <a:defRPr/>
            </a:pPr>
            <a:endParaRPr lang="ko-KR" altLang="en-US">
              <a:solidFill>
                <a:srgbClr val="3E5750"/>
              </a:solidFill>
              <a:latin typeface="함초롬바탕"/>
              <a:ea typeface="함초롬바탕"/>
              <a:cs typeface="함초롬바탕"/>
            </a:endParaRPr>
          </a:p>
          <a:p>
            <a:pPr lvl="0">
              <a:defRPr/>
            </a:pPr>
            <a:endParaRPr lang="ko-KR" altLang="en-US">
              <a:solidFill>
                <a:srgbClr val="3E5750"/>
              </a:solidFill>
              <a:latin typeface="함초롬바탕"/>
              <a:ea typeface="함초롬바탕"/>
              <a:cs typeface="함초롬바탕"/>
            </a:endParaRP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1069422" y="1739793"/>
            <a:ext cx="5187329" cy="168920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7315200" cy="7315200"/>
          </a:xfrm>
          <a:prstGeom prst="rect">
            <a:avLst/>
          </a:prstGeom>
          <a:solidFill>
            <a:srgbClr val="EBE9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7" name="그림 6" descr="밤이(가) 표시된 사진  자동 생성된 설명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15455"/>
            <a:ext cx="7315200" cy="7284290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294362" y="269311"/>
            <a:ext cx="6726476" cy="6660714"/>
          </a:xfrm>
          <a:prstGeom prst="rect">
            <a:avLst/>
          </a:prstGeom>
          <a:solidFill>
            <a:srgbClr val="324B45">
              <a:alpha val="9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1058449" y="563671"/>
            <a:ext cx="5198302" cy="6062932"/>
          </a:xfrm>
          <a:prstGeom prst="rect">
            <a:avLst/>
          </a:prstGeom>
          <a:solidFill>
            <a:srgbClr val="EBE9DD"/>
          </a:solidFill>
          <a:ln w="28575">
            <a:solidFill>
              <a:srgbClr val="DEA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1058449" y="4041280"/>
            <a:ext cx="5198302" cy="2557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b="1" dirty="0">
                <a:solidFill>
                  <a:srgbClr val="C00000"/>
                </a:solidFill>
                <a:latin typeface="함초롬바탕"/>
                <a:ea typeface="함초롬바탕"/>
                <a:cs typeface="함초롬바탕"/>
              </a:rPr>
              <a:t>‘</a:t>
            </a:r>
            <a:r>
              <a:rPr lang="ko-KR" altLang="en-US" b="1" dirty="0">
                <a:solidFill>
                  <a:srgbClr val="C00000"/>
                </a:solidFill>
                <a:latin typeface="함초롬바탕"/>
                <a:ea typeface="함초롬바탕"/>
                <a:cs typeface="함초롬바탕"/>
              </a:rPr>
              <a:t>건드리다</a:t>
            </a:r>
            <a:r>
              <a:rPr lang="en-US" altLang="ko-KR" b="1" dirty="0">
                <a:solidFill>
                  <a:srgbClr val="C00000"/>
                </a:solidFill>
                <a:latin typeface="함초롬바탕"/>
                <a:ea typeface="함초롬바탕"/>
                <a:cs typeface="함초롬바탕"/>
              </a:rPr>
              <a:t>’</a:t>
            </a:r>
            <a:r>
              <a:rPr lang="en-US" altLang="ko-KR" dirty="0">
                <a:solidFill>
                  <a:srgbClr val="3E5750"/>
                </a:solidFill>
                <a:latin typeface="함초롬바탕"/>
                <a:ea typeface="함초롬바탕"/>
                <a:cs typeface="함초롬바탕"/>
              </a:rPr>
              <a:t>,</a:t>
            </a:r>
            <a:r>
              <a:rPr lang="en-US" altLang="ko-KR" b="1" dirty="0">
                <a:solidFill>
                  <a:srgbClr val="C00000"/>
                </a:solidFill>
                <a:latin typeface="함초롬바탕"/>
                <a:ea typeface="함초롬바탕"/>
                <a:cs typeface="함초롬바탕"/>
              </a:rPr>
              <a:t>‘</a:t>
            </a:r>
            <a:r>
              <a:rPr lang="ko-KR" altLang="en-US" b="1" dirty="0">
                <a:solidFill>
                  <a:srgbClr val="C00000"/>
                </a:solidFill>
                <a:latin typeface="함초롬바탕"/>
                <a:ea typeface="함초롬바탕"/>
                <a:cs typeface="함초롬바탕"/>
              </a:rPr>
              <a:t>건들이다</a:t>
            </a:r>
            <a:r>
              <a:rPr lang="en-US" altLang="ko-KR" b="1" dirty="0">
                <a:solidFill>
                  <a:srgbClr val="C00000"/>
                </a:solidFill>
                <a:latin typeface="함초롬바탕"/>
                <a:ea typeface="함초롬바탕"/>
                <a:cs typeface="함초롬바탕"/>
              </a:rPr>
              <a:t>’</a:t>
            </a:r>
            <a:r>
              <a:rPr lang="ko-KR" altLang="en-US" dirty="0">
                <a:solidFill>
                  <a:srgbClr val="3E5750"/>
                </a:solidFill>
                <a:latin typeface="함초롬바탕"/>
                <a:ea typeface="함초롬바탕"/>
                <a:cs typeface="함초롬바탕"/>
              </a:rPr>
              <a:t>도 자주 헷갈리는 맞춤법입니다</a:t>
            </a:r>
            <a:r>
              <a:rPr lang="en-US" altLang="ko-KR" dirty="0">
                <a:solidFill>
                  <a:srgbClr val="3E5750"/>
                </a:solidFill>
                <a:latin typeface="함초롬바탕"/>
                <a:ea typeface="함초롬바탕"/>
                <a:cs typeface="함초롬바탕"/>
              </a:rPr>
              <a:t>.</a:t>
            </a:r>
          </a:p>
          <a:p>
            <a:pPr lvl="0">
              <a:defRPr/>
            </a:pPr>
            <a:endParaRPr lang="ko-KR" altLang="en-US" dirty="0">
              <a:solidFill>
                <a:srgbClr val="3E5750"/>
              </a:solidFill>
              <a:latin typeface="함초롬바탕"/>
              <a:ea typeface="함초롬바탕"/>
              <a:cs typeface="함초롬바탕"/>
            </a:endParaRPr>
          </a:p>
          <a:p>
            <a:pPr lvl="0">
              <a:defRPr/>
            </a:pPr>
            <a:r>
              <a:rPr lang="ko-KR" altLang="en-US" dirty="0">
                <a:solidFill>
                  <a:srgbClr val="3E5750"/>
                </a:solidFill>
                <a:latin typeface="함초롬바탕"/>
                <a:ea typeface="함초롬바탕"/>
                <a:cs typeface="함초롬바탕"/>
              </a:rPr>
              <a:t>'</a:t>
            </a:r>
            <a:r>
              <a:rPr lang="ko-KR" altLang="en-US" dirty="0" err="1">
                <a:solidFill>
                  <a:srgbClr val="3E5750"/>
                </a:solidFill>
                <a:latin typeface="함초롬바탕"/>
                <a:ea typeface="함초롬바탕"/>
                <a:cs typeface="함초롬바탕"/>
              </a:rPr>
              <a:t>건들이다'는</a:t>
            </a:r>
            <a:r>
              <a:rPr lang="ko-KR" altLang="en-US" dirty="0">
                <a:solidFill>
                  <a:srgbClr val="3E5750"/>
                </a:solidFill>
                <a:latin typeface="함초롬바탕"/>
                <a:ea typeface="함초롬바탕"/>
                <a:cs typeface="함초롬바탕"/>
              </a:rPr>
              <a:t> '</a:t>
            </a:r>
            <a:r>
              <a:rPr lang="ko-KR" altLang="en-US" dirty="0" err="1">
                <a:solidFill>
                  <a:srgbClr val="3E5750"/>
                </a:solidFill>
                <a:latin typeface="함초롬바탕"/>
                <a:ea typeface="함초롬바탕"/>
                <a:cs typeface="함초롬바탕"/>
              </a:rPr>
              <a:t>건드리다'의</a:t>
            </a:r>
            <a:r>
              <a:rPr lang="ko-KR" altLang="en-US" dirty="0">
                <a:solidFill>
                  <a:srgbClr val="3E5750"/>
                </a:solidFill>
                <a:latin typeface="함초롬바탕"/>
                <a:ea typeface="함초롬바탕"/>
                <a:cs typeface="함초롬바탕"/>
              </a:rPr>
              <a:t> 잘못된 표현입니다. '</a:t>
            </a:r>
            <a:r>
              <a:rPr lang="ko-KR" altLang="en-US" dirty="0" err="1">
                <a:solidFill>
                  <a:srgbClr val="3E5750"/>
                </a:solidFill>
                <a:latin typeface="함초롬바탕"/>
                <a:ea typeface="함초롬바탕"/>
                <a:cs typeface="함초롬바탕"/>
              </a:rPr>
              <a:t>건들이다'는</a:t>
            </a:r>
            <a:r>
              <a:rPr lang="ko-KR" altLang="en-US" dirty="0">
                <a:solidFill>
                  <a:srgbClr val="3E5750"/>
                </a:solidFill>
                <a:latin typeface="함초롬바탕"/>
                <a:ea typeface="함초롬바탕"/>
                <a:cs typeface="함초롬바탕"/>
              </a:rPr>
              <a:t> 국립국어원 표준국어대사전에 존재하지 않는 단어입니다. 발음 때문에 헷갈릴 수 있지만 기억해봅시다</a:t>
            </a:r>
            <a:r>
              <a:rPr lang="en-US" altLang="ko-KR" dirty="0">
                <a:solidFill>
                  <a:srgbClr val="3E5750"/>
                </a:solidFill>
                <a:latin typeface="함초롬바탕"/>
                <a:ea typeface="함초롬바탕"/>
                <a:cs typeface="함초롬바탕"/>
              </a:rPr>
              <a:t>!</a:t>
            </a:r>
            <a:r>
              <a:rPr lang="ko-KR" altLang="en-US" dirty="0">
                <a:solidFill>
                  <a:srgbClr val="3E5750"/>
                </a:solidFill>
                <a:latin typeface="함초롬바탕"/>
                <a:ea typeface="함초롬바탕"/>
                <a:cs typeface="함초롬바탕"/>
              </a:rPr>
              <a:t> </a:t>
            </a:r>
          </a:p>
          <a:p>
            <a:pPr lvl="0">
              <a:defRPr/>
            </a:pPr>
            <a:r>
              <a:rPr lang="ko-KR" altLang="en-US" b="1" dirty="0">
                <a:solidFill>
                  <a:srgbClr val="3E5750"/>
                </a:solidFill>
                <a:latin typeface="함초롬바탕"/>
                <a:ea typeface="함초롬바탕"/>
                <a:cs typeface="함초롬바탕"/>
              </a:rPr>
              <a:t>건드리지 마</a:t>
            </a:r>
            <a:r>
              <a:rPr lang="en-US" altLang="ko-KR" b="1" dirty="0">
                <a:solidFill>
                  <a:srgbClr val="3E5750"/>
                </a:solidFill>
                <a:latin typeface="함초롬바탕"/>
                <a:ea typeface="함초롬바탕"/>
                <a:cs typeface="함초롬바탕"/>
              </a:rPr>
              <a:t>(O) </a:t>
            </a:r>
            <a:r>
              <a:rPr lang="ko-KR" altLang="en-US" b="1" dirty="0">
                <a:solidFill>
                  <a:srgbClr val="3E5750"/>
                </a:solidFill>
                <a:latin typeface="함초롬바탕"/>
                <a:ea typeface="함초롬바탕"/>
                <a:cs typeface="함초롬바탕"/>
              </a:rPr>
              <a:t>건들이지 마</a:t>
            </a:r>
            <a:r>
              <a:rPr lang="en-US" altLang="ko-KR" b="1" dirty="0">
                <a:solidFill>
                  <a:srgbClr val="3E5750"/>
                </a:solidFill>
                <a:latin typeface="함초롬바탕"/>
                <a:ea typeface="함초롬바탕"/>
                <a:cs typeface="함초롬바탕"/>
              </a:rPr>
              <a:t>(X)</a:t>
            </a:r>
            <a:endParaRPr lang="en-US" altLang="ko-KR" dirty="0">
              <a:solidFill>
                <a:srgbClr val="3E5750"/>
              </a:solidFill>
              <a:latin typeface="함초롬바탕"/>
              <a:ea typeface="함초롬바탕"/>
              <a:cs typeface="함초롬바탕"/>
            </a:endParaRPr>
          </a:p>
          <a:p>
            <a:pPr lvl="0">
              <a:defRPr/>
            </a:pPr>
            <a:endParaRPr lang="ko-KR" altLang="en-US" dirty="0">
              <a:solidFill>
                <a:srgbClr val="3E5750"/>
              </a:solidFill>
              <a:latin typeface="함초롬바탕"/>
              <a:ea typeface="함초롬바탕"/>
              <a:cs typeface="함초롬바탕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1058449" y="1577903"/>
            <a:ext cx="5198302" cy="16927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7D89942-C113-4A38-BC65-7023B3C68655}"/>
              </a:ext>
            </a:extLst>
          </p:cNvPr>
          <p:cNvSpPr/>
          <p:nvPr/>
        </p:nvSpPr>
        <p:spPr>
          <a:xfrm>
            <a:off x="0" y="0"/>
            <a:ext cx="7315200" cy="7315200"/>
          </a:xfrm>
          <a:prstGeom prst="rect">
            <a:avLst/>
          </a:prstGeom>
          <a:solidFill>
            <a:srgbClr val="EBE9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 descr="밤이(가) 표시된 사진&#10;&#10;자동 생성된 설명">
            <a:extLst>
              <a:ext uri="{FF2B5EF4-FFF2-40B4-BE49-F238E27FC236}">
                <a16:creationId xmlns:a16="http://schemas.microsoft.com/office/drawing/2014/main" id="{F0D9348B-89BE-410C-92BB-F6A278DB18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455"/>
            <a:ext cx="7315200" cy="7284290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4C7E14CB-0C8C-4802-9EF1-FF7B93814E10}"/>
              </a:ext>
            </a:extLst>
          </p:cNvPr>
          <p:cNvSpPr/>
          <p:nvPr/>
        </p:nvSpPr>
        <p:spPr>
          <a:xfrm>
            <a:off x="294362" y="269311"/>
            <a:ext cx="6726476" cy="6660714"/>
          </a:xfrm>
          <a:prstGeom prst="rect">
            <a:avLst/>
          </a:prstGeom>
          <a:solidFill>
            <a:srgbClr val="324B45">
              <a:alpha val="9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1B7FD438-833A-4FB3-BF77-A94CC5E348DC}"/>
              </a:ext>
            </a:extLst>
          </p:cNvPr>
          <p:cNvSpPr/>
          <p:nvPr/>
        </p:nvSpPr>
        <p:spPr>
          <a:xfrm>
            <a:off x="1058449" y="563671"/>
            <a:ext cx="5198302" cy="6062932"/>
          </a:xfrm>
          <a:prstGeom prst="rect">
            <a:avLst/>
          </a:prstGeom>
          <a:solidFill>
            <a:srgbClr val="EBE9DD"/>
          </a:solidFill>
          <a:ln w="28575">
            <a:solidFill>
              <a:srgbClr val="DEA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9103A93-88C1-4D30-8357-01C01984D414}"/>
              </a:ext>
            </a:extLst>
          </p:cNvPr>
          <p:cNvSpPr txBox="1"/>
          <p:nvPr/>
        </p:nvSpPr>
        <p:spPr>
          <a:xfrm>
            <a:off x="1195548" y="3432151"/>
            <a:ext cx="5198302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err="1">
                <a:solidFill>
                  <a:srgbClr val="C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웬지</a:t>
            </a:r>
            <a:r>
              <a:rPr lang="en-US" altLang="ko-KR" sz="2400" b="1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vs</a:t>
            </a:r>
            <a:r>
              <a:rPr lang="ko-KR" altLang="en-US" sz="2400" b="1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lang="ko-KR" altLang="en-US" sz="2400" b="1" dirty="0">
                <a:solidFill>
                  <a:srgbClr val="C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왠지</a:t>
            </a:r>
            <a:endParaRPr lang="en-US" altLang="ko-KR" sz="2400" b="1" dirty="0">
              <a:solidFill>
                <a:srgbClr val="C00000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endParaRPr lang="en-US" altLang="ko-KR" b="1" dirty="0">
              <a:solidFill>
                <a:srgbClr val="C00000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위와 같은 경우에는 </a:t>
            </a:r>
            <a:r>
              <a:rPr lang="en-US" altLang="ko-KR" b="1" dirty="0">
                <a:solidFill>
                  <a:srgbClr val="C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‘</a:t>
            </a:r>
            <a:r>
              <a:rPr lang="ko-KR" altLang="en-US" b="1" dirty="0">
                <a:solidFill>
                  <a:srgbClr val="C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왠지</a:t>
            </a:r>
            <a:r>
              <a:rPr lang="en-US" altLang="ko-KR" b="1" dirty="0">
                <a:solidFill>
                  <a:srgbClr val="C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’</a:t>
            </a:r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가 정답입니다</a:t>
            </a:r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.</a:t>
            </a:r>
          </a:p>
          <a:p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왜 그런지 모르게</a:t>
            </a:r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, </a:t>
            </a:r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뚜렷한 이유 없이</a:t>
            </a:r>
            <a:endParaRPr lang="en-US" altLang="ko-KR" dirty="0">
              <a:solidFill>
                <a:srgbClr val="3E5750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라는 뜻으로 쓰이는 부사로</a:t>
            </a:r>
            <a:endParaRPr lang="en-US" altLang="ko-KR" dirty="0">
              <a:solidFill>
                <a:srgbClr val="3E5750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endParaRPr lang="en-US" altLang="ko-KR" dirty="0">
              <a:solidFill>
                <a:srgbClr val="3E5750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의문사 </a:t>
            </a:r>
            <a:r>
              <a:rPr lang="en-US" altLang="ko-KR" u="sng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‘</a:t>
            </a:r>
            <a:r>
              <a:rPr lang="ko-KR" altLang="en-US" u="sng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왜</a:t>
            </a:r>
            <a:r>
              <a:rPr lang="en-US" altLang="ko-KR" u="sng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’</a:t>
            </a:r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와 어미 </a:t>
            </a:r>
            <a:r>
              <a:rPr lang="en-US" altLang="ko-KR" u="sng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‘(</a:t>
            </a:r>
            <a:r>
              <a:rPr lang="ko-KR" altLang="en-US" u="sng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이</a:t>
            </a:r>
            <a:r>
              <a:rPr lang="en-US" altLang="ko-KR" u="sng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)</a:t>
            </a:r>
            <a:r>
              <a:rPr lang="ko-KR" altLang="en-US" u="sng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ㄴ지</a:t>
            </a:r>
            <a:r>
              <a:rPr lang="en-US" altLang="ko-KR" u="sng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’ </a:t>
            </a:r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가 결합된</a:t>
            </a:r>
            <a:endParaRPr lang="en-US" altLang="ko-KR" dirty="0">
              <a:solidFill>
                <a:srgbClr val="3E5750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‘</a:t>
            </a:r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왜 인지</a:t>
            </a:r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’</a:t>
            </a:r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라는 단어에서 </a:t>
            </a:r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‘</a:t>
            </a:r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왠지</a:t>
            </a:r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’</a:t>
            </a:r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로 축약되었다고</a:t>
            </a:r>
            <a:endParaRPr lang="en-US" altLang="ko-KR" dirty="0">
              <a:solidFill>
                <a:srgbClr val="3E5750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생각해주시면 됩니다</a:t>
            </a:r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.</a:t>
            </a:r>
          </a:p>
          <a:p>
            <a:endParaRPr lang="en-US" altLang="ko-KR" dirty="0">
              <a:solidFill>
                <a:srgbClr val="3E5750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3C9C4EEB-1B64-4988-AD87-A66BEA6FEE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5548" y="715695"/>
            <a:ext cx="4924103" cy="2558225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A042CD33-2FD3-43CD-B995-7C1B4E45211D}"/>
              </a:ext>
            </a:extLst>
          </p:cNvPr>
          <p:cNvSpPr/>
          <p:nvPr/>
        </p:nvSpPr>
        <p:spPr>
          <a:xfrm>
            <a:off x="2343150" y="1123950"/>
            <a:ext cx="342900" cy="248432"/>
          </a:xfrm>
          <a:prstGeom prst="rect">
            <a:avLst/>
          </a:prstGeom>
          <a:noFill/>
          <a:ln w="28575"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83579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7D89942-C113-4A38-BC65-7023B3C68655}"/>
              </a:ext>
            </a:extLst>
          </p:cNvPr>
          <p:cNvSpPr/>
          <p:nvPr/>
        </p:nvSpPr>
        <p:spPr>
          <a:xfrm>
            <a:off x="0" y="0"/>
            <a:ext cx="7315200" cy="7315200"/>
          </a:xfrm>
          <a:prstGeom prst="rect">
            <a:avLst/>
          </a:prstGeom>
          <a:solidFill>
            <a:srgbClr val="EBE9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 descr="밤이(가) 표시된 사진&#10;&#10;자동 생성된 설명">
            <a:extLst>
              <a:ext uri="{FF2B5EF4-FFF2-40B4-BE49-F238E27FC236}">
                <a16:creationId xmlns:a16="http://schemas.microsoft.com/office/drawing/2014/main" id="{F0D9348B-89BE-410C-92BB-F6A278DB18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455"/>
            <a:ext cx="7315200" cy="7284290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4C7E14CB-0C8C-4802-9EF1-FF7B93814E10}"/>
              </a:ext>
            </a:extLst>
          </p:cNvPr>
          <p:cNvSpPr/>
          <p:nvPr/>
        </p:nvSpPr>
        <p:spPr>
          <a:xfrm>
            <a:off x="294362" y="269311"/>
            <a:ext cx="6726476" cy="6660714"/>
          </a:xfrm>
          <a:prstGeom prst="rect">
            <a:avLst/>
          </a:prstGeom>
          <a:solidFill>
            <a:srgbClr val="324B45">
              <a:alpha val="9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1B7FD438-833A-4FB3-BF77-A94CC5E348DC}"/>
              </a:ext>
            </a:extLst>
          </p:cNvPr>
          <p:cNvSpPr/>
          <p:nvPr/>
        </p:nvSpPr>
        <p:spPr>
          <a:xfrm>
            <a:off x="1058449" y="563671"/>
            <a:ext cx="5198302" cy="6062932"/>
          </a:xfrm>
          <a:prstGeom prst="rect">
            <a:avLst/>
          </a:prstGeom>
          <a:solidFill>
            <a:srgbClr val="EBE9DD"/>
          </a:solidFill>
          <a:ln w="28575">
            <a:solidFill>
              <a:srgbClr val="DEA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9103A93-88C1-4D30-8357-01C01984D414}"/>
              </a:ext>
            </a:extLst>
          </p:cNvPr>
          <p:cNvSpPr txBox="1"/>
          <p:nvPr/>
        </p:nvSpPr>
        <p:spPr>
          <a:xfrm>
            <a:off x="1195548" y="3017444"/>
            <a:ext cx="5198302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err="1">
                <a:solidFill>
                  <a:srgbClr val="C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왠일</a:t>
            </a:r>
            <a:r>
              <a:rPr lang="en-US" altLang="ko-KR" sz="2400" b="1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vs</a:t>
            </a:r>
            <a:r>
              <a:rPr lang="ko-KR" altLang="en-US" sz="2400" b="1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lang="ko-KR" altLang="en-US" sz="2400" b="1" dirty="0">
                <a:solidFill>
                  <a:srgbClr val="C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웬일</a:t>
            </a:r>
            <a:endParaRPr lang="en-US" altLang="ko-KR" sz="2400" b="1" dirty="0">
              <a:solidFill>
                <a:srgbClr val="C00000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endParaRPr lang="en-US" altLang="ko-KR" b="1" dirty="0">
              <a:solidFill>
                <a:srgbClr val="C00000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위와 같은 경우에는 </a:t>
            </a:r>
            <a:r>
              <a:rPr lang="en-US" altLang="ko-KR" b="1" dirty="0">
                <a:solidFill>
                  <a:srgbClr val="C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‘</a:t>
            </a:r>
            <a:r>
              <a:rPr lang="ko-KR" altLang="en-US" b="1" dirty="0">
                <a:solidFill>
                  <a:srgbClr val="C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웬일</a:t>
            </a:r>
            <a:r>
              <a:rPr lang="en-US" altLang="ko-KR" b="1" dirty="0">
                <a:solidFill>
                  <a:srgbClr val="C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’</a:t>
            </a:r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이 정답입니다</a:t>
            </a:r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.</a:t>
            </a:r>
          </a:p>
          <a:p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‘</a:t>
            </a:r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웬</a:t>
            </a:r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’</a:t>
            </a:r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이라는 낱말의 품사는 관형사이고</a:t>
            </a:r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, </a:t>
            </a:r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그 뜻은</a:t>
            </a:r>
            <a:endParaRPr lang="en-US" altLang="ko-KR" dirty="0">
              <a:solidFill>
                <a:srgbClr val="3E5750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r>
              <a:rPr lang="en-US" altLang="ko-KR" u="sng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‘</a:t>
            </a:r>
            <a:r>
              <a:rPr lang="ko-KR" altLang="en-US" u="sng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어떠한</a:t>
            </a:r>
            <a:r>
              <a:rPr lang="en-US" altLang="ko-KR" u="sng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’</a:t>
            </a:r>
            <a:r>
              <a:rPr lang="ko-KR" altLang="en-US" u="sng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또는 </a:t>
            </a:r>
            <a:r>
              <a:rPr lang="en-US" altLang="ko-KR" u="sng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‘</a:t>
            </a:r>
            <a:r>
              <a:rPr lang="ko-KR" altLang="en-US" u="sng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어찌 된</a:t>
            </a:r>
            <a:r>
              <a:rPr lang="en-US" altLang="ko-KR" u="sng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’</a:t>
            </a:r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으로 풀이할 수 있습니다</a:t>
            </a:r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.</a:t>
            </a:r>
          </a:p>
          <a:p>
            <a:endParaRPr lang="en-US" altLang="ko-KR" dirty="0">
              <a:solidFill>
                <a:srgbClr val="3E5750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‘</a:t>
            </a:r>
            <a:r>
              <a:rPr lang="ko-KR" altLang="en-US" dirty="0" err="1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왠</a:t>
            </a:r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’</a:t>
            </a:r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과는 의미상의 차이가 있을 뿐만 아니라</a:t>
            </a:r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,</a:t>
            </a:r>
          </a:p>
          <a:p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품사가 관형사이므로</a:t>
            </a:r>
            <a:endParaRPr lang="en-US" altLang="ko-KR" dirty="0">
              <a:solidFill>
                <a:srgbClr val="3E5750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여러 명사 앞에 두루 쓰이며</a:t>
            </a:r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,</a:t>
            </a:r>
          </a:p>
          <a:p>
            <a:r>
              <a:rPr lang="ko-KR" altLang="en-US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이 경우에는 띄어 써야 합니다</a:t>
            </a:r>
            <a:r>
              <a:rPr lang="en-US" altLang="ko-KR" dirty="0">
                <a:solidFill>
                  <a:srgbClr val="3E575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.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A042CD33-2FD3-43CD-B995-7C1B4E45211D}"/>
              </a:ext>
            </a:extLst>
          </p:cNvPr>
          <p:cNvSpPr/>
          <p:nvPr/>
        </p:nvSpPr>
        <p:spPr>
          <a:xfrm>
            <a:off x="2343150" y="1123950"/>
            <a:ext cx="342900" cy="248432"/>
          </a:xfrm>
          <a:prstGeom prst="rect">
            <a:avLst/>
          </a:prstGeom>
          <a:noFill/>
          <a:ln w="28575"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39C5CFF0-6AAA-42D5-AE05-492D8912BEA1}"/>
              </a:ext>
            </a:extLst>
          </p:cNvPr>
          <p:cNvGrpSpPr/>
          <p:nvPr/>
        </p:nvGrpSpPr>
        <p:grpSpPr>
          <a:xfrm>
            <a:off x="1179013" y="688597"/>
            <a:ext cx="4955087" cy="2119134"/>
            <a:chOff x="1179013" y="688597"/>
            <a:chExt cx="4955087" cy="2119134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1EFD48DD-6E13-4555-B1C7-C17FDA9FF9B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79013" y="688597"/>
              <a:ext cx="4955087" cy="1507059"/>
            </a:xfrm>
            <a:prstGeom prst="rect">
              <a:avLst/>
            </a:prstGeom>
          </p:spPr>
        </p:pic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2B05428F-07DF-4913-B168-7E3FEE92604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79013" y="2194170"/>
              <a:ext cx="4955087" cy="613561"/>
            </a:xfrm>
            <a:prstGeom prst="rect">
              <a:avLst/>
            </a:prstGeom>
          </p:spPr>
        </p:pic>
      </p:grp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EABFA79-4D05-49D3-97DF-E20184213FCE}"/>
              </a:ext>
            </a:extLst>
          </p:cNvPr>
          <p:cNvSpPr/>
          <p:nvPr/>
        </p:nvSpPr>
        <p:spPr>
          <a:xfrm>
            <a:off x="2187489" y="1671593"/>
            <a:ext cx="342900" cy="305713"/>
          </a:xfrm>
          <a:prstGeom prst="rect">
            <a:avLst/>
          </a:prstGeom>
          <a:noFill/>
          <a:ln w="28575"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36053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7D89942-C113-4A38-BC65-7023B3C68655}"/>
              </a:ext>
            </a:extLst>
          </p:cNvPr>
          <p:cNvSpPr/>
          <p:nvPr/>
        </p:nvSpPr>
        <p:spPr>
          <a:xfrm>
            <a:off x="0" y="0"/>
            <a:ext cx="7315200" cy="7315200"/>
          </a:xfrm>
          <a:prstGeom prst="rect">
            <a:avLst/>
          </a:prstGeom>
          <a:solidFill>
            <a:srgbClr val="EBE9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 descr="밤이(가) 표시된 사진&#10;&#10;자동 생성된 설명">
            <a:extLst>
              <a:ext uri="{FF2B5EF4-FFF2-40B4-BE49-F238E27FC236}">
                <a16:creationId xmlns:a16="http://schemas.microsoft.com/office/drawing/2014/main" id="{F0D9348B-89BE-410C-92BB-F6A278DB18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455"/>
            <a:ext cx="7315200" cy="7284290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4C7E14CB-0C8C-4802-9EF1-FF7B93814E10}"/>
              </a:ext>
            </a:extLst>
          </p:cNvPr>
          <p:cNvSpPr/>
          <p:nvPr/>
        </p:nvSpPr>
        <p:spPr>
          <a:xfrm>
            <a:off x="294362" y="269311"/>
            <a:ext cx="6726476" cy="6660714"/>
          </a:xfrm>
          <a:prstGeom prst="rect">
            <a:avLst/>
          </a:prstGeom>
          <a:solidFill>
            <a:srgbClr val="324B45">
              <a:alpha val="9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1B7FD438-833A-4FB3-BF77-A94CC5E348DC}"/>
              </a:ext>
            </a:extLst>
          </p:cNvPr>
          <p:cNvSpPr/>
          <p:nvPr/>
        </p:nvSpPr>
        <p:spPr>
          <a:xfrm>
            <a:off x="1058449" y="563671"/>
            <a:ext cx="5198302" cy="6062932"/>
          </a:xfrm>
          <a:prstGeom prst="rect">
            <a:avLst/>
          </a:prstGeom>
          <a:solidFill>
            <a:srgbClr val="EBE9DD"/>
          </a:solidFill>
          <a:ln w="28575">
            <a:solidFill>
              <a:srgbClr val="DEA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A042CD33-2FD3-43CD-B995-7C1B4E45211D}"/>
              </a:ext>
            </a:extLst>
          </p:cNvPr>
          <p:cNvSpPr/>
          <p:nvPr/>
        </p:nvSpPr>
        <p:spPr>
          <a:xfrm>
            <a:off x="2343150" y="1123950"/>
            <a:ext cx="342900" cy="248432"/>
          </a:xfrm>
          <a:prstGeom prst="rect">
            <a:avLst/>
          </a:prstGeom>
          <a:noFill/>
          <a:ln w="28575"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EABFA79-4D05-49D3-97DF-E20184213FCE}"/>
              </a:ext>
            </a:extLst>
          </p:cNvPr>
          <p:cNvSpPr/>
          <p:nvPr/>
        </p:nvSpPr>
        <p:spPr>
          <a:xfrm>
            <a:off x="2187489" y="1671593"/>
            <a:ext cx="342900" cy="305713"/>
          </a:xfrm>
          <a:prstGeom prst="rect">
            <a:avLst/>
          </a:prstGeom>
          <a:noFill/>
          <a:ln w="28575"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 descr="텍스트이(가) 표시된 사진&#10;&#10;자동 생성된 설명">
            <a:extLst>
              <a:ext uri="{FF2B5EF4-FFF2-40B4-BE49-F238E27FC236}">
                <a16:creationId xmlns:a16="http://schemas.microsoft.com/office/drawing/2014/main" id="{E8DD3629-5A6D-48C2-8C9E-DEED0221C2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3237" y="764005"/>
            <a:ext cx="4855561" cy="1770659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A2D868E0-6507-4712-AA64-CA37E1A90E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3237" y="2539370"/>
            <a:ext cx="4855561" cy="60693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26A258F-9909-4F1E-97D3-ECB925884DD3}"/>
              </a:ext>
            </a:extLst>
          </p:cNvPr>
          <p:cNvSpPr txBox="1"/>
          <p:nvPr/>
        </p:nvSpPr>
        <p:spPr>
          <a:xfrm>
            <a:off x="1371600" y="3422134"/>
            <a:ext cx="4717198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C00000"/>
                </a:solidFill>
                <a:ea typeface="함초롬바탕" panose="02030604000101010101"/>
              </a:rPr>
              <a:t>암</a:t>
            </a:r>
            <a:r>
              <a:rPr lang="en-US" altLang="ko-KR" sz="2000" b="1" dirty="0">
                <a:solidFill>
                  <a:srgbClr val="C00000"/>
                </a:solidFill>
                <a:ea typeface="함초롬바탕" panose="02030604000101010101"/>
              </a:rPr>
              <a:t>(X) </a:t>
            </a:r>
            <a:r>
              <a:rPr lang="en-US" altLang="ko-KR" sz="2000" b="1" dirty="0">
                <a:ea typeface="함초롬바탕" panose="02030604000101010101"/>
              </a:rPr>
              <a:t>VS </a:t>
            </a:r>
            <a:r>
              <a:rPr lang="ko-KR" altLang="en-US" sz="2000" b="1" dirty="0">
                <a:solidFill>
                  <a:srgbClr val="C00000"/>
                </a:solidFill>
                <a:ea typeface="함초롬바탕" panose="02030604000101010101"/>
              </a:rPr>
              <a:t>앎</a:t>
            </a:r>
            <a:r>
              <a:rPr lang="en-US" altLang="ko-KR" sz="2000" b="1" dirty="0">
                <a:solidFill>
                  <a:srgbClr val="C00000"/>
                </a:solidFill>
                <a:ea typeface="함초롬바탕" panose="02030604000101010101"/>
              </a:rPr>
              <a:t>(O)</a:t>
            </a:r>
          </a:p>
          <a:p>
            <a:endParaRPr lang="en-US" altLang="ko-KR" dirty="0">
              <a:ea typeface="함초롬바탕" panose="02030604000101010101"/>
            </a:endParaRPr>
          </a:p>
          <a:p>
            <a:r>
              <a:rPr lang="en-US" altLang="ko-KR" dirty="0">
                <a:solidFill>
                  <a:srgbClr val="C00000"/>
                </a:solidFill>
                <a:ea typeface="함초롬바탕" panose="02030604000101010101"/>
              </a:rPr>
              <a:t>‘</a:t>
            </a:r>
            <a:r>
              <a:rPr lang="ko-KR" altLang="en-US" dirty="0">
                <a:solidFill>
                  <a:srgbClr val="C00000"/>
                </a:solidFill>
                <a:ea typeface="함초롬바탕" panose="02030604000101010101"/>
              </a:rPr>
              <a:t>앎</a:t>
            </a:r>
            <a:r>
              <a:rPr lang="en-US" altLang="ko-KR" dirty="0">
                <a:solidFill>
                  <a:srgbClr val="C00000"/>
                </a:solidFill>
                <a:ea typeface="함초롬바탕" panose="02030604000101010101"/>
              </a:rPr>
              <a:t>’</a:t>
            </a:r>
            <a:r>
              <a:rPr lang="ko-KR" altLang="en-US" dirty="0">
                <a:solidFill>
                  <a:srgbClr val="3E5750"/>
                </a:solidFill>
                <a:ea typeface="함초롬바탕" panose="02030604000101010101"/>
              </a:rPr>
              <a:t>은 교육이나 경험</a:t>
            </a:r>
            <a:r>
              <a:rPr lang="en-US" altLang="ko-KR" dirty="0">
                <a:solidFill>
                  <a:srgbClr val="3E5750"/>
                </a:solidFill>
                <a:ea typeface="함초롬바탕" panose="02030604000101010101"/>
              </a:rPr>
              <a:t>, </a:t>
            </a:r>
            <a:r>
              <a:rPr lang="ko-KR" altLang="en-US" dirty="0">
                <a:solidFill>
                  <a:srgbClr val="3E5750"/>
                </a:solidFill>
                <a:ea typeface="함초롬바탕" panose="02030604000101010101"/>
              </a:rPr>
              <a:t>사고 행위를 통하여 사물이나 상황에 대한 정보나 지식을 갖추는 상황을 말할 때 </a:t>
            </a:r>
            <a:r>
              <a:rPr lang="en-US" altLang="ko-KR" dirty="0">
                <a:solidFill>
                  <a:srgbClr val="3E5750"/>
                </a:solidFill>
                <a:ea typeface="함초롬바탕" panose="02030604000101010101"/>
              </a:rPr>
              <a:t>‘</a:t>
            </a:r>
            <a:r>
              <a:rPr lang="ko-KR" altLang="en-US" dirty="0">
                <a:solidFill>
                  <a:srgbClr val="3E5750"/>
                </a:solidFill>
                <a:ea typeface="함초롬바탕" panose="02030604000101010101"/>
              </a:rPr>
              <a:t>알다</a:t>
            </a:r>
            <a:r>
              <a:rPr lang="en-US" altLang="ko-KR" dirty="0">
                <a:solidFill>
                  <a:srgbClr val="3E5750"/>
                </a:solidFill>
                <a:ea typeface="함초롬바탕" panose="02030604000101010101"/>
              </a:rPr>
              <a:t>’</a:t>
            </a:r>
            <a:r>
              <a:rPr lang="ko-KR" altLang="en-US" dirty="0">
                <a:solidFill>
                  <a:srgbClr val="3E5750"/>
                </a:solidFill>
                <a:ea typeface="함초롬바탕" panose="02030604000101010101"/>
              </a:rPr>
              <a:t>의 명사형입니다</a:t>
            </a:r>
            <a:r>
              <a:rPr lang="en-US" altLang="ko-KR" dirty="0">
                <a:solidFill>
                  <a:srgbClr val="3E5750"/>
                </a:solidFill>
                <a:ea typeface="함초롬바탕" panose="02030604000101010101"/>
              </a:rPr>
              <a:t>.</a:t>
            </a:r>
          </a:p>
          <a:p>
            <a:r>
              <a:rPr lang="ko-KR" altLang="en-US" dirty="0">
                <a:solidFill>
                  <a:srgbClr val="3E5750"/>
                </a:solidFill>
                <a:ea typeface="함초롬바탕" panose="02030604000101010101"/>
              </a:rPr>
              <a:t>  </a:t>
            </a:r>
            <a:endParaRPr lang="en-US" altLang="ko-KR" dirty="0">
              <a:solidFill>
                <a:srgbClr val="3E5750"/>
              </a:solidFill>
              <a:ea typeface="함초롬바탕" panose="02030604000101010101"/>
            </a:endParaRPr>
          </a:p>
          <a:p>
            <a:r>
              <a:rPr lang="en-US" altLang="ko-KR" dirty="0">
                <a:solidFill>
                  <a:srgbClr val="3E5750"/>
                </a:solidFill>
                <a:ea typeface="함초롬바탕" panose="02030604000101010101"/>
              </a:rPr>
              <a:t>‘</a:t>
            </a:r>
            <a:r>
              <a:rPr lang="ko-KR" altLang="en-US" dirty="0">
                <a:solidFill>
                  <a:srgbClr val="3E5750"/>
                </a:solidFill>
                <a:ea typeface="함초롬바탕" panose="02030604000101010101"/>
              </a:rPr>
              <a:t>알다</a:t>
            </a:r>
            <a:r>
              <a:rPr lang="en-US" altLang="ko-KR" dirty="0">
                <a:solidFill>
                  <a:srgbClr val="3E5750"/>
                </a:solidFill>
                <a:ea typeface="함초롬바탕" panose="02030604000101010101"/>
              </a:rPr>
              <a:t>＇</a:t>
            </a:r>
            <a:r>
              <a:rPr lang="ko-KR" altLang="en-US" dirty="0">
                <a:solidFill>
                  <a:srgbClr val="3E5750"/>
                </a:solidFill>
                <a:ea typeface="함초롬바탕" panose="02030604000101010101"/>
              </a:rPr>
              <a:t>를 명사형으로 만들 때 어간 끝이 </a:t>
            </a:r>
            <a:r>
              <a:rPr lang="en-US" altLang="ko-KR" dirty="0">
                <a:solidFill>
                  <a:srgbClr val="3E5750"/>
                </a:solidFill>
                <a:ea typeface="함초롬바탕" panose="02030604000101010101"/>
              </a:rPr>
              <a:t>‘</a:t>
            </a:r>
            <a:r>
              <a:rPr lang="ko-KR" altLang="en-US" dirty="0">
                <a:solidFill>
                  <a:srgbClr val="3E5750"/>
                </a:solidFill>
                <a:ea typeface="함초롬바탕" panose="02030604000101010101"/>
              </a:rPr>
              <a:t>ㄹ</a:t>
            </a:r>
            <a:r>
              <a:rPr lang="en-US" altLang="ko-KR" dirty="0">
                <a:solidFill>
                  <a:srgbClr val="3E5750"/>
                </a:solidFill>
                <a:ea typeface="함초롬바탕" panose="02030604000101010101"/>
              </a:rPr>
              <a:t>‘ </a:t>
            </a:r>
            <a:r>
              <a:rPr lang="ko-KR" altLang="en-US" dirty="0">
                <a:solidFill>
                  <a:srgbClr val="3E5750"/>
                </a:solidFill>
                <a:ea typeface="함초롬바탕" panose="02030604000101010101"/>
              </a:rPr>
              <a:t>받침인 용언은 어간 뒤에 명사형 어미 </a:t>
            </a:r>
            <a:endParaRPr lang="en-US" altLang="ko-KR" dirty="0">
              <a:solidFill>
                <a:srgbClr val="3E5750"/>
              </a:solidFill>
              <a:ea typeface="함초롬바탕" panose="02030604000101010101"/>
            </a:endParaRPr>
          </a:p>
          <a:p>
            <a:r>
              <a:rPr lang="en-US" altLang="ko-KR" dirty="0">
                <a:solidFill>
                  <a:srgbClr val="3E5750"/>
                </a:solidFill>
                <a:ea typeface="함초롬바탕" panose="02030604000101010101"/>
              </a:rPr>
              <a:t>‘-</a:t>
            </a:r>
            <a:r>
              <a:rPr lang="ko-KR" altLang="en-US" dirty="0" err="1">
                <a:solidFill>
                  <a:srgbClr val="3E5750"/>
                </a:solidFill>
                <a:ea typeface="함초롬바탕" panose="02030604000101010101"/>
              </a:rPr>
              <a:t>ㅁ</a:t>
            </a:r>
            <a:r>
              <a:rPr lang="en-US" altLang="ko-KR" dirty="0">
                <a:solidFill>
                  <a:srgbClr val="3E5750"/>
                </a:solidFill>
                <a:ea typeface="함초롬바탕" panose="02030604000101010101"/>
              </a:rPr>
              <a:t>‘</a:t>
            </a:r>
            <a:r>
              <a:rPr lang="ko-KR" altLang="en-US" dirty="0">
                <a:solidFill>
                  <a:srgbClr val="3E5750"/>
                </a:solidFill>
                <a:ea typeface="함초롬바탕" panose="02030604000101010101"/>
              </a:rPr>
              <a:t>을 붙여 명사형으로 만듭니다</a:t>
            </a:r>
            <a:r>
              <a:rPr lang="en-US" altLang="ko-KR" dirty="0">
                <a:solidFill>
                  <a:srgbClr val="3E5750"/>
                </a:solidFill>
                <a:ea typeface="함초롬바탕" panose="02030604000101010101"/>
              </a:rPr>
              <a:t>.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560C4470-9845-40AF-A75F-9BE73C46D666}"/>
              </a:ext>
            </a:extLst>
          </p:cNvPr>
          <p:cNvSpPr/>
          <p:nvPr/>
        </p:nvSpPr>
        <p:spPr>
          <a:xfrm>
            <a:off x="5544458" y="2179390"/>
            <a:ext cx="210457" cy="246979"/>
          </a:xfrm>
          <a:prstGeom prst="rect">
            <a:avLst/>
          </a:prstGeom>
          <a:noFill/>
          <a:ln w="28575"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69001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7D89942-C113-4A38-BC65-7023B3C68655}"/>
              </a:ext>
            </a:extLst>
          </p:cNvPr>
          <p:cNvSpPr/>
          <p:nvPr/>
        </p:nvSpPr>
        <p:spPr>
          <a:xfrm>
            <a:off x="0" y="0"/>
            <a:ext cx="7315200" cy="7315200"/>
          </a:xfrm>
          <a:prstGeom prst="rect">
            <a:avLst/>
          </a:prstGeom>
          <a:solidFill>
            <a:srgbClr val="EBE9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 descr="밤이(가) 표시된 사진&#10;&#10;자동 생성된 설명">
            <a:extLst>
              <a:ext uri="{FF2B5EF4-FFF2-40B4-BE49-F238E27FC236}">
                <a16:creationId xmlns:a16="http://schemas.microsoft.com/office/drawing/2014/main" id="{F0D9348B-89BE-410C-92BB-F6A278DB18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455"/>
            <a:ext cx="7315200" cy="7284290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4C7E14CB-0C8C-4802-9EF1-FF7B93814E10}"/>
              </a:ext>
            </a:extLst>
          </p:cNvPr>
          <p:cNvSpPr/>
          <p:nvPr/>
        </p:nvSpPr>
        <p:spPr>
          <a:xfrm>
            <a:off x="294362" y="269311"/>
            <a:ext cx="6726476" cy="6660714"/>
          </a:xfrm>
          <a:prstGeom prst="rect">
            <a:avLst/>
          </a:prstGeom>
          <a:solidFill>
            <a:srgbClr val="324B45">
              <a:alpha val="9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1B7FD438-833A-4FB3-BF77-A94CC5E348DC}"/>
              </a:ext>
            </a:extLst>
          </p:cNvPr>
          <p:cNvSpPr/>
          <p:nvPr/>
        </p:nvSpPr>
        <p:spPr>
          <a:xfrm>
            <a:off x="1058449" y="563671"/>
            <a:ext cx="5198302" cy="6062932"/>
          </a:xfrm>
          <a:prstGeom prst="rect">
            <a:avLst/>
          </a:prstGeom>
          <a:solidFill>
            <a:srgbClr val="EBE9DD"/>
          </a:solidFill>
          <a:ln w="28575">
            <a:solidFill>
              <a:srgbClr val="DEA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2B05428F-07DF-4913-B168-7E3FEE9260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2805" y="2200488"/>
            <a:ext cx="4938552" cy="613561"/>
          </a:xfrm>
          <a:prstGeom prst="rect">
            <a:avLst/>
          </a:prstGeom>
        </p:spPr>
      </p:pic>
      <p:pic>
        <p:nvPicPr>
          <p:cNvPr id="6" name="그림 5" descr="텍스트이(가) 표시된 사진&#10;&#10;자동 생성된 설명">
            <a:extLst>
              <a:ext uri="{FF2B5EF4-FFF2-40B4-BE49-F238E27FC236}">
                <a16:creationId xmlns:a16="http://schemas.microsoft.com/office/drawing/2014/main" id="{1EAE9B69-F0A4-473D-9951-68BA12E7AE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2805" y="806116"/>
            <a:ext cx="4938552" cy="138632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791A6008-849B-41FE-A2D9-D32CAC48EEC9}"/>
              </a:ext>
            </a:extLst>
          </p:cNvPr>
          <p:cNvSpPr txBox="1"/>
          <p:nvPr/>
        </p:nvSpPr>
        <p:spPr>
          <a:xfrm>
            <a:off x="1297957" y="3125707"/>
            <a:ext cx="4717198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err="1">
                <a:solidFill>
                  <a:srgbClr val="C00000"/>
                </a:solidFill>
              </a:rPr>
              <a:t>힘듬</a:t>
            </a:r>
            <a:r>
              <a:rPr lang="en-US" altLang="ko-KR" sz="2000" b="1" dirty="0">
                <a:solidFill>
                  <a:srgbClr val="C00000"/>
                </a:solidFill>
              </a:rPr>
              <a:t>(X) </a:t>
            </a:r>
            <a:r>
              <a:rPr lang="en-US" altLang="ko-KR" sz="2000" b="1" dirty="0"/>
              <a:t>VS</a:t>
            </a:r>
            <a:r>
              <a:rPr lang="en-US" altLang="ko-KR" sz="2000" dirty="0"/>
              <a:t> </a:t>
            </a:r>
            <a:r>
              <a:rPr lang="ko-KR" altLang="en-US" sz="2000" b="1" dirty="0">
                <a:solidFill>
                  <a:srgbClr val="C00000"/>
                </a:solidFill>
              </a:rPr>
              <a:t>힘듦</a:t>
            </a:r>
            <a:r>
              <a:rPr lang="en-US" altLang="ko-KR" sz="2000" b="1" dirty="0">
                <a:solidFill>
                  <a:srgbClr val="C00000"/>
                </a:solidFill>
              </a:rPr>
              <a:t>(O)</a:t>
            </a:r>
          </a:p>
          <a:p>
            <a:endParaRPr lang="en-US" altLang="ko-KR" dirty="0"/>
          </a:p>
          <a:p>
            <a:r>
              <a:rPr lang="en-US" altLang="ko-KR" dirty="0">
                <a:solidFill>
                  <a:srgbClr val="C00000"/>
                </a:solidFill>
              </a:rPr>
              <a:t>‘</a:t>
            </a:r>
            <a:r>
              <a:rPr lang="ko-KR" altLang="en-US" dirty="0">
                <a:solidFill>
                  <a:srgbClr val="C00000"/>
                </a:solidFill>
              </a:rPr>
              <a:t>힘듦</a:t>
            </a:r>
            <a:r>
              <a:rPr lang="en-US" altLang="ko-KR" dirty="0">
                <a:solidFill>
                  <a:srgbClr val="C00000"/>
                </a:solidFill>
              </a:rPr>
              <a:t>’</a:t>
            </a:r>
            <a:r>
              <a:rPr lang="ko-KR" altLang="en-US" dirty="0">
                <a:solidFill>
                  <a:srgbClr val="3E5750"/>
                </a:solidFill>
              </a:rPr>
              <a:t>은 어렵거나 곤란하다 혹은 마음이 쓰이거나 수고가 되는 면이 있는 상황을 말할 때 사용하는 </a:t>
            </a:r>
            <a:r>
              <a:rPr lang="en-US" altLang="ko-KR" dirty="0">
                <a:solidFill>
                  <a:srgbClr val="3E5750"/>
                </a:solidFill>
              </a:rPr>
              <a:t>‘</a:t>
            </a:r>
            <a:r>
              <a:rPr lang="ko-KR" altLang="en-US" dirty="0">
                <a:solidFill>
                  <a:srgbClr val="3E5750"/>
                </a:solidFill>
              </a:rPr>
              <a:t>힘들다</a:t>
            </a:r>
            <a:r>
              <a:rPr lang="en-US" altLang="ko-KR" dirty="0">
                <a:solidFill>
                  <a:srgbClr val="3E5750"/>
                </a:solidFill>
              </a:rPr>
              <a:t>’</a:t>
            </a:r>
            <a:r>
              <a:rPr lang="ko-KR" altLang="en-US" dirty="0">
                <a:solidFill>
                  <a:srgbClr val="3E5750"/>
                </a:solidFill>
              </a:rPr>
              <a:t>의 </a:t>
            </a:r>
            <a:r>
              <a:rPr lang="ko-KR" altLang="en-US" dirty="0" err="1">
                <a:solidFill>
                  <a:srgbClr val="3E5750"/>
                </a:solidFill>
              </a:rPr>
              <a:t>줄임말입니다</a:t>
            </a:r>
            <a:r>
              <a:rPr lang="en-US" altLang="ko-KR" dirty="0">
                <a:solidFill>
                  <a:srgbClr val="3E5750"/>
                </a:solidFill>
              </a:rPr>
              <a:t>.</a:t>
            </a:r>
          </a:p>
          <a:p>
            <a:r>
              <a:rPr lang="ko-KR" altLang="en-US" dirty="0">
                <a:solidFill>
                  <a:srgbClr val="3E5750"/>
                </a:solidFill>
              </a:rPr>
              <a:t>  </a:t>
            </a:r>
            <a:endParaRPr lang="en-US" altLang="ko-KR" dirty="0">
              <a:solidFill>
                <a:srgbClr val="3E5750"/>
              </a:solidFill>
            </a:endParaRPr>
          </a:p>
          <a:p>
            <a:r>
              <a:rPr lang="en-US" altLang="ko-KR" dirty="0">
                <a:solidFill>
                  <a:srgbClr val="3E5750"/>
                </a:solidFill>
              </a:rPr>
              <a:t>‘</a:t>
            </a:r>
            <a:r>
              <a:rPr lang="ko-KR" altLang="en-US" dirty="0">
                <a:solidFill>
                  <a:srgbClr val="3E5750"/>
                </a:solidFill>
              </a:rPr>
              <a:t>힘들다</a:t>
            </a:r>
            <a:r>
              <a:rPr lang="en-US" altLang="ko-KR" dirty="0">
                <a:solidFill>
                  <a:srgbClr val="3E5750"/>
                </a:solidFill>
              </a:rPr>
              <a:t>＇</a:t>
            </a:r>
            <a:r>
              <a:rPr lang="ko-KR" altLang="en-US" dirty="0">
                <a:solidFill>
                  <a:srgbClr val="3E5750"/>
                </a:solidFill>
              </a:rPr>
              <a:t>를 명사형으로 만들 때 </a:t>
            </a:r>
            <a:r>
              <a:rPr lang="en-US" altLang="ko-KR" dirty="0">
                <a:solidFill>
                  <a:srgbClr val="3E5750"/>
                </a:solidFill>
              </a:rPr>
              <a:t> ‘</a:t>
            </a:r>
            <a:r>
              <a:rPr lang="ko-KR" altLang="en-US" dirty="0">
                <a:solidFill>
                  <a:srgbClr val="3E5750"/>
                </a:solidFill>
              </a:rPr>
              <a:t>힘들</a:t>
            </a:r>
            <a:r>
              <a:rPr lang="en-US" altLang="ko-KR" dirty="0">
                <a:solidFill>
                  <a:srgbClr val="3E5750"/>
                </a:solidFill>
              </a:rPr>
              <a:t>-’</a:t>
            </a:r>
            <a:r>
              <a:rPr lang="ko-KR" altLang="en-US" dirty="0">
                <a:solidFill>
                  <a:srgbClr val="3E5750"/>
                </a:solidFill>
              </a:rPr>
              <a:t>에</a:t>
            </a:r>
            <a:endParaRPr lang="en-US" altLang="ko-KR" dirty="0">
              <a:solidFill>
                <a:srgbClr val="3E5750"/>
              </a:solidFill>
            </a:endParaRPr>
          </a:p>
          <a:p>
            <a:r>
              <a:rPr lang="ko-KR" altLang="en-US" dirty="0">
                <a:solidFill>
                  <a:srgbClr val="3E5750"/>
                </a:solidFill>
              </a:rPr>
              <a:t> </a:t>
            </a:r>
            <a:r>
              <a:rPr lang="en-US" altLang="ko-KR" dirty="0">
                <a:solidFill>
                  <a:srgbClr val="3E5750"/>
                </a:solidFill>
              </a:rPr>
              <a:t>‘-</a:t>
            </a:r>
            <a:r>
              <a:rPr lang="ko-KR" altLang="en-US" dirty="0" err="1">
                <a:solidFill>
                  <a:srgbClr val="3E5750"/>
                </a:solidFill>
              </a:rPr>
              <a:t>ㅁ</a:t>
            </a:r>
            <a:r>
              <a:rPr lang="en-US" altLang="ko-KR" dirty="0">
                <a:solidFill>
                  <a:srgbClr val="3E5750"/>
                </a:solidFill>
              </a:rPr>
              <a:t>’</a:t>
            </a:r>
            <a:r>
              <a:rPr lang="ko-KR" altLang="en-US" dirty="0">
                <a:solidFill>
                  <a:srgbClr val="3E5750"/>
                </a:solidFill>
              </a:rPr>
              <a:t>이 결합하여 </a:t>
            </a:r>
            <a:r>
              <a:rPr lang="en-US" altLang="ko-KR" dirty="0">
                <a:solidFill>
                  <a:srgbClr val="3E5750"/>
                </a:solidFill>
              </a:rPr>
              <a:t>‘</a:t>
            </a:r>
            <a:r>
              <a:rPr lang="ko-KR" altLang="en-US" dirty="0">
                <a:solidFill>
                  <a:srgbClr val="3E5750"/>
                </a:solidFill>
              </a:rPr>
              <a:t>힘듦</a:t>
            </a:r>
            <a:r>
              <a:rPr lang="en-US" altLang="ko-KR" dirty="0">
                <a:solidFill>
                  <a:srgbClr val="3E5750"/>
                </a:solidFill>
              </a:rPr>
              <a:t>’</a:t>
            </a:r>
            <a:r>
              <a:rPr lang="ko-KR" altLang="en-US" dirty="0">
                <a:solidFill>
                  <a:srgbClr val="3E5750"/>
                </a:solidFill>
              </a:rPr>
              <a:t>이 됩니다</a:t>
            </a:r>
            <a:r>
              <a:rPr lang="en-US" altLang="ko-KR" dirty="0">
                <a:solidFill>
                  <a:srgbClr val="3E5750"/>
                </a:solidFill>
              </a:rPr>
              <a:t>.</a:t>
            </a:r>
          </a:p>
          <a:p>
            <a:r>
              <a:rPr lang="ko-KR" altLang="en-US" dirty="0">
                <a:solidFill>
                  <a:srgbClr val="3E5750"/>
                </a:solidFill>
              </a:rPr>
              <a:t>어간 끝 </a:t>
            </a:r>
            <a:r>
              <a:rPr lang="en-US" altLang="ko-KR" dirty="0">
                <a:solidFill>
                  <a:srgbClr val="3E5750"/>
                </a:solidFill>
              </a:rPr>
              <a:t>‘ </a:t>
            </a:r>
            <a:r>
              <a:rPr lang="ko-KR" altLang="en-US" dirty="0">
                <a:solidFill>
                  <a:srgbClr val="3E5750"/>
                </a:solidFill>
              </a:rPr>
              <a:t>ㄹ</a:t>
            </a:r>
            <a:r>
              <a:rPr lang="en-US" altLang="ko-KR" dirty="0">
                <a:solidFill>
                  <a:srgbClr val="3E5750"/>
                </a:solidFill>
              </a:rPr>
              <a:t>＇</a:t>
            </a:r>
            <a:r>
              <a:rPr lang="ko-KR" altLang="en-US" dirty="0">
                <a:solidFill>
                  <a:srgbClr val="3E5750"/>
                </a:solidFill>
              </a:rPr>
              <a:t>이 </a:t>
            </a:r>
            <a:r>
              <a:rPr lang="en-US" altLang="ko-KR" dirty="0">
                <a:solidFill>
                  <a:srgbClr val="3E5750"/>
                </a:solidFill>
              </a:rPr>
              <a:t>‘ </a:t>
            </a:r>
            <a:r>
              <a:rPr lang="ko-KR" altLang="en-US" dirty="0" err="1">
                <a:solidFill>
                  <a:srgbClr val="3E5750"/>
                </a:solidFill>
              </a:rPr>
              <a:t>ㅁ</a:t>
            </a:r>
            <a:r>
              <a:rPr lang="en-US" altLang="ko-KR" dirty="0">
                <a:solidFill>
                  <a:srgbClr val="3E5750"/>
                </a:solidFill>
              </a:rPr>
              <a:t>＇</a:t>
            </a:r>
            <a:r>
              <a:rPr lang="ko-KR" altLang="en-US" dirty="0">
                <a:solidFill>
                  <a:srgbClr val="3E5750"/>
                </a:solidFill>
              </a:rPr>
              <a:t>앞에서는 탈락하지 않습니다</a:t>
            </a:r>
            <a:r>
              <a:rPr lang="en-US" altLang="ko-KR" dirty="0">
                <a:solidFill>
                  <a:srgbClr val="3E5750"/>
                </a:solidFill>
              </a:rPr>
              <a:t>.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18B72A3-CE6F-42CA-8507-27F08BC1A74B}"/>
              </a:ext>
            </a:extLst>
          </p:cNvPr>
          <p:cNvSpPr/>
          <p:nvPr/>
        </p:nvSpPr>
        <p:spPr>
          <a:xfrm>
            <a:off x="5416917" y="1767823"/>
            <a:ext cx="342900" cy="305713"/>
          </a:xfrm>
          <a:prstGeom prst="rect">
            <a:avLst/>
          </a:prstGeom>
          <a:noFill/>
          <a:ln w="28575"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39103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7D89942-C113-4A38-BC65-7023B3C68655}"/>
              </a:ext>
            </a:extLst>
          </p:cNvPr>
          <p:cNvSpPr/>
          <p:nvPr/>
        </p:nvSpPr>
        <p:spPr>
          <a:xfrm>
            <a:off x="0" y="0"/>
            <a:ext cx="7315200" cy="7315200"/>
          </a:xfrm>
          <a:prstGeom prst="rect">
            <a:avLst/>
          </a:prstGeom>
          <a:solidFill>
            <a:srgbClr val="EBE9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 descr="밤이(가) 표시된 사진&#10;&#10;자동 생성된 설명">
            <a:extLst>
              <a:ext uri="{FF2B5EF4-FFF2-40B4-BE49-F238E27FC236}">
                <a16:creationId xmlns:a16="http://schemas.microsoft.com/office/drawing/2014/main" id="{F0D9348B-89BE-410C-92BB-F6A278DB18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455"/>
            <a:ext cx="7315200" cy="7284290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4C7E14CB-0C8C-4802-9EF1-FF7B93814E10}"/>
              </a:ext>
            </a:extLst>
          </p:cNvPr>
          <p:cNvSpPr/>
          <p:nvPr/>
        </p:nvSpPr>
        <p:spPr>
          <a:xfrm>
            <a:off x="294362" y="269311"/>
            <a:ext cx="6726476" cy="6660714"/>
          </a:xfrm>
          <a:prstGeom prst="rect">
            <a:avLst/>
          </a:prstGeom>
          <a:solidFill>
            <a:srgbClr val="324B45">
              <a:alpha val="9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1B7FD438-833A-4FB3-BF77-A94CC5E348DC}"/>
              </a:ext>
            </a:extLst>
          </p:cNvPr>
          <p:cNvSpPr/>
          <p:nvPr/>
        </p:nvSpPr>
        <p:spPr>
          <a:xfrm>
            <a:off x="1058449" y="563671"/>
            <a:ext cx="5198302" cy="6062932"/>
          </a:xfrm>
          <a:prstGeom prst="rect">
            <a:avLst/>
          </a:prstGeom>
          <a:solidFill>
            <a:srgbClr val="EBE9DD"/>
          </a:solidFill>
          <a:ln w="28575">
            <a:solidFill>
              <a:srgbClr val="DEA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800" b="1" dirty="0">
              <a:solidFill>
                <a:srgbClr val="FF0000"/>
              </a:solidFill>
              <a:latin typeface="Adobe 仿宋 Std R" panose="02020400000000000000" pitchFamily="18" charset="-122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endParaRPr lang="en-US" altLang="ko-KR" b="1" dirty="0">
              <a:solidFill>
                <a:srgbClr val="FF0000"/>
              </a:solidFill>
              <a:latin typeface="Adobe 仿宋 Std R" panose="02020400000000000000" pitchFamily="18" charset="-122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endParaRPr lang="en-US" altLang="ko-KR" sz="1800" b="1" dirty="0">
              <a:solidFill>
                <a:srgbClr val="FF0000"/>
              </a:solidFill>
              <a:latin typeface="Adobe 仿宋 Std R" panose="02020400000000000000" pitchFamily="18" charset="-122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endParaRPr lang="en-US" altLang="ko-KR" b="1" dirty="0">
              <a:solidFill>
                <a:srgbClr val="FF0000"/>
              </a:solidFill>
              <a:latin typeface="Adobe 仿宋 Std R" panose="02020400000000000000" pitchFamily="18" charset="-122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endParaRPr lang="en-US" altLang="ko-KR" sz="1800" b="1" dirty="0">
              <a:solidFill>
                <a:srgbClr val="FF0000"/>
              </a:solidFill>
              <a:latin typeface="Adobe 仿宋 Std R" panose="02020400000000000000" pitchFamily="18" charset="-122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endParaRPr lang="en-US" altLang="ko-KR" b="1" dirty="0">
              <a:solidFill>
                <a:srgbClr val="FF0000"/>
              </a:solidFill>
              <a:latin typeface="Adobe 仿宋 Std R" panose="02020400000000000000" pitchFamily="18" charset="-122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endParaRPr lang="en-US" altLang="ko-KR" sz="1800" b="1" dirty="0">
              <a:solidFill>
                <a:srgbClr val="FF0000"/>
              </a:solidFill>
              <a:latin typeface="Adobe 仿宋 Std R" panose="02020400000000000000" pitchFamily="18" charset="-122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r>
              <a:rPr lang="ko-KR" altLang="en-US" sz="1800" b="1" dirty="0">
                <a:solidFill>
                  <a:srgbClr val="FF0000"/>
                </a:solidFill>
                <a:latin typeface="Adobe 仿宋 Std R" panose="02020400000000000000" pitchFamily="18" charset="-122"/>
                <a:ea typeface="함초롬바탕" panose="02030604000101010101" pitchFamily="18" charset="-127"/>
                <a:cs typeface="함초롬바탕" panose="02030604000101010101" pitchFamily="18" charset="-127"/>
              </a:rPr>
              <a:t>그 밖에 </a:t>
            </a:r>
            <a:r>
              <a:rPr lang="en-US" altLang="ko-KR" sz="1800" b="1" dirty="0">
                <a:solidFill>
                  <a:srgbClr val="3E5750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  <a:cs typeface="함초롬바탕" panose="02030604000101010101" pitchFamily="18" charset="-127"/>
              </a:rPr>
              <a:t>vs</a:t>
            </a:r>
            <a:r>
              <a:rPr lang="ko-KR" altLang="en-US" sz="1800" b="1" dirty="0">
                <a:solidFill>
                  <a:srgbClr val="FF0000"/>
                </a:solidFill>
                <a:latin typeface="Adobe 仿宋 Std R" panose="02020400000000000000" pitchFamily="18" charset="-122"/>
                <a:ea typeface="함초롬바탕" panose="02030604000101010101" pitchFamily="18" charset="-127"/>
                <a:cs typeface="함초롬바탕" panose="02030604000101010101" pitchFamily="18" charset="-127"/>
              </a:rPr>
              <a:t>그 밖의</a:t>
            </a:r>
            <a:endParaRPr lang="en-US" altLang="ko-KR" sz="1800" b="1" dirty="0">
              <a:solidFill>
                <a:srgbClr val="FF0000"/>
              </a:solidFill>
              <a:latin typeface="Adobe 仿宋 Std R" panose="02020400000000000000" pitchFamily="18" charset="-122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endParaRPr lang="en-US" altLang="ko-KR" sz="1800" b="1" dirty="0">
              <a:solidFill>
                <a:srgbClr val="FF0000"/>
              </a:solidFill>
              <a:latin typeface="Adobe 仿宋 Std R" panose="02020400000000000000" pitchFamily="18" charset="-122"/>
              <a:ea typeface="Adobe 仿宋 Std R" panose="02020400000000000000" pitchFamily="18" charset="-122"/>
              <a:cs typeface="함초롬바탕" panose="02030604000101010101" pitchFamily="18" charset="-127"/>
            </a:endParaRPr>
          </a:p>
          <a:p>
            <a:r>
              <a:rPr lang="ko-KR" altLang="en-US" b="0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위는 잘못된 것이고 ‘그 밖의’가 정답입니다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.</a:t>
            </a:r>
          </a:p>
          <a:p>
            <a:r>
              <a:rPr lang="en-US" altLang="ko-KR" b="0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‘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그 밖에’는 부사격 조사 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'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에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'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가 붙어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,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문장에서 부사어가 되고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, '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그 밖의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'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는 관형격 조사 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'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의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'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가 붙어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, </a:t>
            </a:r>
            <a:r>
              <a:rPr lang="ko-KR" altLang="en-US" b="0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문장에서 관형어가 됩니다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.</a:t>
            </a:r>
          </a:p>
          <a:p>
            <a:endParaRPr lang="en-US" altLang="ko-KR" b="0" i="0" dirty="0">
              <a:solidFill>
                <a:srgbClr val="000000"/>
              </a:solidFill>
              <a:effectLst/>
              <a:latin typeface="Adobe 仿宋 Std R" panose="02020400000000000000" pitchFamily="18" charset="-122"/>
            </a:endParaRPr>
          </a:p>
          <a:p>
            <a:r>
              <a:rPr lang="ko-KR" altLang="en-US" b="0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여기는 관사의 용법이기 때문에 ‘그 밖의’를 써야 합니다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.</a:t>
            </a:r>
            <a:endParaRPr lang="en-US" altLang="ko-KR" sz="1800" b="1" dirty="0">
              <a:solidFill>
                <a:schemeClr val="tx1"/>
              </a:solidFill>
              <a:latin typeface="Adobe 仿宋 Std R" panose="02020400000000000000" pitchFamily="18" charset="-122"/>
              <a:ea typeface="Adobe 仿宋 Std R" panose="02020400000000000000" pitchFamily="18" charset="-122"/>
              <a:cs typeface="함초롬바탕" panose="02030604000101010101" pitchFamily="18" charset="-127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86C130DD-2326-4EC9-AB04-D25982D403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449" y="814054"/>
            <a:ext cx="5198302" cy="2008232"/>
          </a:xfrm>
          <a:prstGeom prst="rect">
            <a:avLst/>
          </a:prstGeom>
        </p:spPr>
      </p:pic>
      <p:sp>
        <p:nvSpPr>
          <p:cNvPr id="12" name="직사각형 16">
            <a:extLst>
              <a:ext uri="{FF2B5EF4-FFF2-40B4-BE49-F238E27FC236}">
                <a16:creationId xmlns:a16="http://schemas.microsoft.com/office/drawing/2014/main" id="{E5FDC4F0-CE27-41A3-A5DE-FEEA03EB059D}"/>
              </a:ext>
            </a:extLst>
          </p:cNvPr>
          <p:cNvSpPr/>
          <p:nvPr/>
        </p:nvSpPr>
        <p:spPr>
          <a:xfrm>
            <a:off x="1809946" y="970961"/>
            <a:ext cx="650490" cy="404992"/>
          </a:xfrm>
          <a:prstGeom prst="rect">
            <a:avLst/>
          </a:prstGeom>
          <a:noFill/>
          <a:ln w="28575"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49666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7D89942-C113-4A38-BC65-7023B3C68655}"/>
              </a:ext>
            </a:extLst>
          </p:cNvPr>
          <p:cNvSpPr/>
          <p:nvPr/>
        </p:nvSpPr>
        <p:spPr>
          <a:xfrm>
            <a:off x="0" y="0"/>
            <a:ext cx="7315200" cy="7315200"/>
          </a:xfrm>
          <a:prstGeom prst="rect">
            <a:avLst/>
          </a:prstGeom>
          <a:solidFill>
            <a:srgbClr val="EBE9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 descr="밤이(가) 표시된 사진&#10;&#10;자동 생성된 설명">
            <a:extLst>
              <a:ext uri="{FF2B5EF4-FFF2-40B4-BE49-F238E27FC236}">
                <a16:creationId xmlns:a16="http://schemas.microsoft.com/office/drawing/2014/main" id="{F0D9348B-89BE-410C-92BB-F6A278DB18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455"/>
            <a:ext cx="7315200" cy="7284290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4C7E14CB-0C8C-4802-9EF1-FF7B93814E10}"/>
              </a:ext>
            </a:extLst>
          </p:cNvPr>
          <p:cNvSpPr/>
          <p:nvPr/>
        </p:nvSpPr>
        <p:spPr>
          <a:xfrm>
            <a:off x="294362" y="269311"/>
            <a:ext cx="6726476" cy="6660714"/>
          </a:xfrm>
          <a:prstGeom prst="rect">
            <a:avLst/>
          </a:prstGeom>
          <a:solidFill>
            <a:srgbClr val="324B45">
              <a:alpha val="9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1B7FD438-833A-4FB3-BF77-A94CC5E348DC}"/>
              </a:ext>
            </a:extLst>
          </p:cNvPr>
          <p:cNvSpPr/>
          <p:nvPr/>
        </p:nvSpPr>
        <p:spPr>
          <a:xfrm>
            <a:off x="1058449" y="563671"/>
            <a:ext cx="5198302" cy="6062932"/>
          </a:xfrm>
          <a:prstGeom prst="rect">
            <a:avLst/>
          </a:prstGeom>
          <a:solidFill>
            <a:srgbClr val="EBE9DD"/>
          </a:solidFill>
          <a:ln w="28575">
            <a:solidFill>
              <a:srgbClr val="DEA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800" b="1" dirty="0">
              <a:solidFill>
                <a:srgbClr val="FF0000"/>
              </a:solidFill>
              <a:latin typeface="Adobe 仿宋 Std R" panose="02020400000000000000" pitchFamily="18" charset="-122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endParaRPr lang="en-US" altLang="ko-KR" b="1" dirty="0">
              <a:solidFill>
                <a:srgbClr val="FF0000"/>
              </a:solidFill>
              <a:latin typeface="Adobe 仿宋 Std R" panose="02020400000000000000" pitchFamily="18" charset="-122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endParaRPr lang="en-US" altLang="ko-KR" sz="1800" b="1" dirty="0">
              <a:solidFill>
                <a:srgbClr val="FF0000"/>
              </a:solidFill>
              <a:latin typeface="Adobe 仿宋 Std R" panose="02020400000000000000" pitchFamily="18" charset="-122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endParaRPr lang="en-US" altLang="ko-KR" sz="1800" b="1" dirty="0">
              <a:solidFill>
                <a:srgbClr val="FF0000"/>
              </a:solidFill>
              <a:latin typeface="Adobe 仿宋 Std R" panose="02020400000000000000" pitchFamily="18" charset="-122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fontAlgn="base"/>
            <a:endParaRPr lang="en-US" altLang="ko-KR" b="1" i="0" dirty="0">
              <a:solidFill>
                <a:srgbClr val="FF0000"/>
              </a:solidFill>
              <a:effectLst/>
              <a:latin typeface="se-nanummyeongjo"/>
            </a:endParaRPr>
          </a:p>
          <a:p>
            <a:pPr fontAlgn="base"/>
            <a:endParaRPr lang="en-US" altLang="ko-KR" b="1" dirty="0">
              <a:solidFill>
                <a:srgbClr val="FF0000"/>
              </a:solidFill>
              <a:latin typeface="se-nanummyeongjo"/>
            </a:endParaRPr>
          </a:p>
          <a:p>
            <a:pPr fontAlgn="base"/>
            <a:endParaRPr lang="en-US" altLang="ko-KR" b="1" i="0" dirty="0">
              <a:solidFill>
                <a:srgbClr val="FF0000"/>
              </a:solidFill>
              <a:effectLst/>
              <a:latin typeface="se-nanummyeongjo"/>
            </a:endParaRPr>
          </a:p>
          <a:p>
            <a:pPr fontAlgn="base"/>
            <a:endParaRPr lang="en-US" altLang="ko-KR" b="1" dirty="0">
              <a:solidFill>
                <a:srgbClr val="FF0000"/>
              </a:solidFill>
              <a:latin typeface="se-nanummyeongjo"/>
            </a:endParaRPr>
          </a:p>
          <a:p>
            <a:pPr fontAlgn="base"/>
            <a:endParaRPr lang="en-US" altLang="ko-KR" b="1" i="0" dirty="0">
              <a:solidFill>
                <a:srgbClr val="FF0000"/>
              </a:solidFill>
              <a:effectLst/>
              <a:latin typeface="se-nanummyeongjo"/>
            </a:endParaRPr>
          </a:p>
          <a:p>
            <a:pPr fontAlgn="base"/>
            <a:r>
              <a:rPr lang="ko-KR" altLang="en-US" b="1" i="0" dirty="0">
                <a:solidFill>
                  <a:srgbClr val="FF0000"/>
                </a:solidFill>
                <a:effectLst/>
                <a:latin typeface="se-nanummyeongjo"/>
              </a:rPr>
              <a:t>그리고 나서 </a:t>
            </a:r>
            <a:r>
              <a:rPr lang="en-US" altLang="ko-KR" b="1" i="0" dirty="0">
                <a:solidFill>
                  <a:schemeClr val="tx1"/>
                </a:solidFill>
                <a:effectLst/>
                <a:latin typeface="se-nanummyeongjo"/>
              </a:rPr>
              <a:t>VS</a:t>
            </a:r>
            <a:r>
              <a:rPr lang="en-US" altLang="ko-KR" b="1" i="0" dirty="0">
                <a:solidFill>
                  <a:srgbClr val="FF0000"/>
                </a:solidFill>
                <a:effectLst/>
                <a:latin typeface="se-nanummyeongjo"/>
              </a:rPr>
              <a:t> </a:t>
            </a:r>
            <a:r>
              <a:rPr lang="ko-KR" altLang="en-US" b="1" i="0" dirty="0">
                <a:solidFill>
                  <a:srgbClr val="FF0000"/>
                </a:solidFill>
                <a:effectLst/>
                <a:latin typeface="se-nanummyeongjo"/>
              </a:rPr>
              <a:t>그러고 나서</a:t>
            </a:r>
            <a:endParaRPr lang="en-US" altLang="ko-KR" b="1" i="0" dirty="0">
              <a:solidFill>
                <a:srgbClr val="FF0000"/>
              </a:solidFill>
              <a:effectLst/>
              <a:latin typeface="se-nanummyeongjo"/>
            </a:endParaRPr>
          </a:p>
          <a:p>
            <a:pPr fontAlgn="base"/>
            <a:endParaRPr lang="en-US" altLang="ko-KR" b="1" i="0" dirty="0">
              <a:solidFill>
                <a:srgbClr val="FF0000"/>
              </a:solidFill>
              <a:effectLst/>
              <a:latin typeface="se-nanummyeongjo"/>
            </a:endParaRPr>
          </a:p>
          <a:p>
            <a:pPr fontAlgn="base"/>
            <a:r>
              <a:rPr lang="ko-KR" altLang="en-US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위는 잘못된 것이고 ‘</a:t>
            </a:r>
            <a:r>
              <a:rPr lang="ko-KR" altLang="en-US" i="0" dirty="0">
                <a:solidFill>
                  <a:schemeClr val="tx1"/>
                </a:solidFill>
                <a:effectLst/>
                <a:latin typeface="se-nanummyeongjo"/>
              </a:rPr>
              <a:t>그러고 나서</a:t>
            </a:r>
            <a:r>
              <a:rPr lang="ko-KR" altLang="en-US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’가 정답입니다</a:t>
            </a:r>
            <a:r>
              <a:rPr lang="en-US" altLang="ko-KR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.</a:t>
            </a:r>
          </a:p>
          <a:p>
            <a:pPr fontAlgn="base"/>
            <a:r>
              <a:rPr lang="ko-KR" altLang="en-US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‘그러고 나서’는 동사 ‘그러다’에 ‘</a:t>
            </a:r>
            <a:r>
              <a:rPr lang="en-US" altLang="ko-KR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-</a:t>
            </a:r>
            <a:r>
              <a:rPr lang="ko-KR" altLang="en-US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고 나서’가 연결되어 만들어진 말이에요</a:t>
            </a:r>
            <a:r>
              <a:rPr lang="en-US" altLang="ko-KR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. </a:t>
            </a:r>
            <a:r>
              <a:rPr lang="ko-KR" altLang="en-US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여기서 ‘</a:t>
            </a:r>
            <a:r>
              <a:rPr lang="en-US" altLang="ko-KR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-</a:t>
            </a:r>
            <a:r>
              <a:rPr lang="ko-KR" altLang="en-US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고’는 연결어미이고</a:t>
            </a:r>
            <a:r>
              <a:rPr lang="en-US" altLang="ko-KR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, ‘</a:t>
            </a:r>
            <a:r>
              <a:rPr lang="ko-KR" altLang="en-US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나서’는 동사 ‘나다’에 ‘서’가 붙어 만들어진 활용형이랍니다</a:t>
            </a:r>
            <a:r>
              <a:rPr lang="en-US" altLang="ko-KR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. '-</a:t>
            </a:r>
            <a:r>
              <a:rPr lang="ko-KR" altLang="en-US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고 나서</a:t>
            </a:r>
            <a:r>
              <a:rPr lang="en-US" altLang="ko-KR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' </a:t>
            </a:r>
            <a:r>
              <a:rPr lang="ko-KR" altLang="en-US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앞에는 동사만 올 수 있기 때문에 동사가 아닌 접속부사인 </a:t>
            </a:r>
            <a:r>
              <a:rPr lang="en-US" altLang="ko-KR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'</a:t>
            </a:r>
            <a:r>
              <a:rPr lang="ko-KR" altLang="en-US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그리고</a:t>
            </a:r>
            <a:r>
              <a:rPr lang="en-US" altLang="ko-KR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'</a:t>
            </a:r>
            <a:r>
              <a:rPr lang="ko-KR" altLang="en-US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는 </a:t>
            </a:r>
            <a:r>
              <a:rPr lang="en-US" altLang="ko-KR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'-</a:t>
            </a:r>
            <a:r>
              <a:rPr lang="ko-KR" altLang="en-US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고 나서</a:t>
            </a:r>
            <a:r>
              <a:rPr lang="en-US" altLang="ko-KR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'</a:t>
            </a:r>
            <a:r>
              <a:rPr lang="ko-KR" altLang="en-US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와 함께 쓰일 수 없습니다</a:t>
            </a:r>
            <a:r>
              <a:rPr lang="en-US" altLang="ko-KR" i="0" dirty="0">
                <a:solidFill>
                  <a:srgbClr val="000000"/>
                </a:solidFill>
                <a:effectLst/>
                <a:latin typeface="Adobe 仿宋 Std R" panose="02020400000000000000" pitchFamily="18" charset="-122"/>
              </a:rPr>
              <a:t>.</a:t>
            </a:r>
          </a:p>
          <a:p>
            <a:pPr fontAlgn="base"/>
            <a:endParaRPr lang="en-US" altLang="ko-KR" sz="1800" b="1" dirty="0">
              <a:solidFill>
                <a:srgbClr val="FF0000"/>
              </a:solidFill>
              <a:latin typeface="Adobe 仿宋 Std R" panose="02020400000000000000" pitchFamily="18" charset="-122"/>
              <a:ea typeface="Adobe 仿宋 Std R" panose="02020400000000000000" pitchFamily="18" charset="-122"/>
              <a:cs typeface="함초롬바탕" panose="02030604000101010101" pitchFamily="18" charset="-127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4B0BAD30-7F8B-4F44-941E-151EE7387A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449" y="688597"/>
            <a:ext cx="5198302" cy="2061549"/>
          </a:xfrm>
          <a:prstGeom prst="rect">
            <a:avLst/>
          </a:prstGeom>
        </p:spPr>
      </p:pic>
      <p:sp>
        <p:nvSpPr>
          <p:cNvPr id="10" name="직사각형 16">
            <a:extLst>
              <a:ext uri="{FF2B5EF4-FFF2-40B4-BE49-F238E27FC236}">
                <a16:creationId xmlns:a16="http://schemas.microsoft.com/office/drawing/2014/main" id="{F0296F70-F1CD-4A1B-AB34-4041027734B5}"/>
              </a:ext>
            </a:extLst>
          </p:cNvPr>
          <p:cNvSpPr/>
          <p:nvPr/>
        </p:nvSpPr>
        <p:spPr>
          <a:xfrm>
            <a:off x="2705492" y="867266"/>
            <a:ext cx="952108" cy="404992"/>
          </a:xfrm>
          <a:prstGeom prst="rect">
            <a:avLst/>
          </a:prstGeom>
          <a:noFill/>
          <a:ln w="28575"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00519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7D89942-C113-4A38-BC65-7023B3C68655}"/>
              </a:ext>
            </a:extLst>
          </p:cNvPr>
          <p:cNvSpPr/>
          <p:nvPr/>
        </p:nvSpPr>
        <p:spPr>
          <a:xfrm>
            <a:off x="0" y="0"/>
            <a:ext cx="7315200" cy="7315200"/>
          </a:xfrm>
          <a:prstGeom prst="rect">
            <a:avLst/>
          </a:prstGeom>
          <a:solidFill>
            <a:srgbClr val="EBE9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 descr="밤이(가) 표시된 사진&#10;&#10;자동 생성된 설명">
            <a:extLst>
              <a:ext uri="{FF2B5EF4-FFF2-40B4-BE49-F238E27FC236}">
                <a16:creationId xmlns:a16="http://schemas.microsoft.com/office/drawing/2014/main" id="{F0D9348B-89BE-410C-92BB-F6A278DB18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455"/>
            <a:ext cx="7315200" cy="7284290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4C7E14CB-0C8C-4802-9EF1-FF7B93814E10}"/>
              </a:ext>
            </a:extLst>
          </p:cNvPr>
          <p:cNvSpPr/>
          <p:nvPr/>
        </p:nvSpPr>
        <p:spPr>
          <a:xfrm>
            <a:off x="294362" y="269311"/>
            <a:ext cx="6726476" cy="6660714"/>
          </a:xfrm>
          <a:prstGeom prst="rect">
            <a:avLst/>
          </a:prstGeom>
          <a:solidFill>
            <a:srgbClr val="324B45">
              <a:alpha val="9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D469CE5-6D14-4EB8-9611-7680E5EC13F4}"/>
              </a:ext>
            </a:extLst>
          </p:cNvPr>
          <p:cNvSpPr txBox="1"/>
          <p:nvPr/>
        </p:nvSpPr>
        <p:spPr>
          <a:xfrm>
            <a:off x="1525044" y="1764774"/>
            <a:ext cx="426511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0" b="1" dirty="0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아름다운 우리말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F0C6719-24F2-490C-8BE1-AB55236F7F50}"/>
              </a:ext>
            </a:extLst>
          </p:cNvPr>
          <p:cNvSpPr txBox="1"/>
          <p:nvPr/>
        </p:nvSpPr>
        <p:spPr>
          <a:xfrm>
            <a:off x="1014608" y="5124733"/>
            <a:ext cx="52859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아름다운 우리말 그 자체로도 아름답지만</a:t>
            </a:r>
            <a:r>
              <a:rPr lang="en-US" altLang="ko-KR" dirty="0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,</a:t>
            </a:r>
            <a:r>
              <a:rPr lang="ko-KR" altLang="en-US" dirty="0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올바른 맞춤법을 사용한다면 더 아름답게 사용할 수 있지 않을까요</a:t>
            </a:r>
            <a:r>
              <a:rPr lang="en-US" altLang="ko-KR" dirty="0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??? </a:t>
            </a:r>
            <a:r>
              <a:rPr lang="ko-KR" altLang="en-US" dirty="0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일상생활에서의 맞춤법 사소한 것일 수도 있지만 틀리지 않게 사용하도록 주의해요</a:t>
            </a:r>
            <a:r>
              <a:rPr lang="en-US" altLang="ko-KR" dirty="0">
                <a:solidFill>
                  <a:srgbClr val="EBE9DD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!!!!!</a:t>
            </a:r>
          </a:p>
        </p:txBody>
      </p:sp>
    </p:spTree>
    <p:extLst>
      <p:ext uri="{BB962C8B-B14F-4D97-AF65-F5344CB8AC3E}">
        <p14:creationId xmlns:p14="http://schemas.microsoft.com/office/powerpoint/2010/main" val="23396980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</TotalTime>
  <Words>778</Words>
  <Application>Microsoft Office PowerPoint</Application>
  <PresentationFormat>自定义</PresentationFormat>
  <Paragraphs>96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1" baseType="lpstr">
      <vt:lpstr>Adobe 仿宋 Std R</vt:lpstr>
      <vt:lpstr>Noto Sans CJK KR</vt:lpstr>
      <vt:lpstr>se-nanummyeongjo</vt:lpstr>
      <vt:lpstr>함초롬바탕</vt:lpstr>
      <vt:lpstr>Arial</vt:lpstr>
      <vt:lpstr>Calibri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mangoboard.net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제목을 입력하세요</dc:title>
  <dc:subject>Presentation</dc:subject>
  <dc:creator>mangoboard.net_11997920</dc:creator>
  <cp:lastModifiedBy>成龙 单</cp:lastModifiedBy>
  <cp:revision>10</cp:revision>
  <dcterms:created xsi:type="dcterms:W3CDTF">2021-09-30T01:43:54Z</dcterms:created>
  <dcterms:modified xsi:type="dcterms:W3CDTF">2021-10-03T05:39:34Z</dcterms:modified>
</cp:coreProperties>
</file>