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9144000" cy="11430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3E5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852160" y="0"/>
            <a:ext cx="3291840" cy="3474720"/>
          </a:xfrm>
          <a:prstGeom prst="roundRect">
            <a:avLst>
              <a:gd name="adj" fmla="val 12000"/>
            </a:avLst>
          </a:prstGeom>
          <a:solidFill>
            <a:srgbClr val="FBE2B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676656" y="649224"/>
            <a:ext cx="4919472" cy="438912"/>
          </a:xfrm>
          <a:prstGeom prst="roundRect">
            <a:avLst>
              <a:gd name="adj" fmla="val 12000"/>
            </a:avLst>
          </a:prstGeom>
          <a:solidFill>
            <a:srgbClr val="492F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41248" y="685800"/>
            <a:ext cx="4663440" cy="32004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180" b="1" lang="ko-KR">
                <a:solidFill>
                  <a:srgbClr val="FFFFFF"/>
                </a:solidFill>
                <a:latin typeface="Noto Sans CJK KR"/>
              </a:rPr>
              <a:t>LANGUAGE FIX  |  우리말 가꿈이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79208" y="566928"/>
            <a:ext cx="960120" cy="77724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3200" b="1" lang="ko-KR">
                <a:solidFill>
                  <a:srgbClr val="C55245"/>
                </a:solidFill>
                <a:latin typeface="Noto Sans CJK KR"/>
              </a:rPr>
              <a:t>02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810512"/>
            <a:ext cx="8183879" cy="22677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</a:pPr>
            <a:r>
              <a:rPr sz="3900" b="1" lang="ko-KR">
                <a:solidFill>
                  <a:srgbClr val="492F25"/>
                </a:solidFill>
                <a:latin typeface="Noto Sans CJK KR"/>
              </a:rPr>
              <a:t>“기대지 마시오”가</a:t>
            </a:r>
          </a:p>
          <a:p>
            <a:pPr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</a:pPr>
            <a:r>
              <a:rPr sz="3900" b="1" lang="ko-KR">
                <a:solidFill>
                  <a:srgbClr val="492F25"/>
                </a:solidFill>
                <a:latin typeface="Noto Sans CJK KR"/>
              </a:rPr>
              <a:t>“기대하지 마세요”?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2376" y="4343400"/>
            <a:ext cx="7909560" cy="6675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800" b="0" lang="ko-KR">
                <a:solidFill>
                  <a:srgbClr val="95673B"/>
                </a:solidFill>
                <a:latin typeface="Noto Sans CJK KR"/>
              </a:rPr>
              <a:t>의미가 달라진 공룡 전시장의 중국어 번역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13232" y="5330952"/>
            <a:ext cx="7726679" cy="4736592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asset_dino_cover_crop_9_59_1304_6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392" y="5468112"/>
            <a:ext cx="7452360" cy="368503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960120" y="8577072"/>
            <a:ext cx="7223760" cy="1197864"/>
          </a:xfrm>
          <a:prstGeom prst="roundRect">
            <a:avLst>
              <a:gd name="adj" fmla="val 12000"/>
            </a:avLst>
          </a:prstGeom>
          <a:solidFill>
            <a:srgbClr val="492F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106424" y="8759952"/>
            <a:ext cx="6912864" cy="47548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600" b="1" lang="ko-KR">
                <a:solidFill>
                  <a:srgbClr val="FFFFFF"/>
                </a:solidFill>
                <a:latin typeface="Noto Sans CJK SC"/>
              </a:rPr>
              <a:t>请不要抱有期待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1560" y="9262872"/>
            <a:ext cx="704088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FFE4CE"/>
                </a:solidFill>
                <a:latin typeface="Noto Sans CJK KR"/>
              </a:rPr>
              <a:t>잘못된 표현, 함께 고쳐 봐요!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40080" y="10927080"/>
            <a:ext cx="7863840" cy="10972"/>
          </a:xfrm>
          <a:prstGeom prst="rect">
            <a:avLst/>
          </a:prstGeom>
          <a:solidFill>
            <a:srgbClr val="8E76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080" y="11009376"/>
            <a:ext cx="6126480" cy="2377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60" b="0" lang="ko-KR">
                <a:solidFill>
                  <a:srgbClr val="8E7667"/>
                </a:solidFill>
                <a:latin typeface="Noto Sans CJK KR"/>
              </a:rPr>
              <a:t>경기 2026 우리말 가꿈이 한양대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06640" y="11009376"/>
            <a:ext cx="1097280" cy="25603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lang="ko-KR">
                <a:solidFill>
                  <a:srgbClr val="8E7667"/>
                </a:solidFill>
                <a:latin typeface="Noto Sans CJK KR"/>
              </a:rPr>
              <a:t>01 / 06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502920"/>
            <a:ext cx="50292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95673B"/>
                </a:solidFill>
                <a:latin typeface="Noto Sans CJK KR"/>
              </a:rPr>
              <a:t>02  /  발견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097280"/>
            <a:ext cx="7818120" cy="6858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3100" b="1" lang="ko-KR">
                <a:solidFill>
                  <a:srgbClr val="492F25"/>
                </a:solidFill>
                <a:latin typeface="Noto Sans CJK KR"/>
              </a:rPr>
              <a:t>어디에서 발견했을까요?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865376"/>
            <a:ext cx="7772400" cy="5029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lang="ko-KR">
                <a:solidFill>
                  <a:srgbClr val="8E7667"/>
                </a:solidFill>
                <a:latin typeface="Noto Sans CJK KR"/>
              </a:rPr>
              <a:t>부산 송도해상케이블카 · 다이노 어드벤처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10927080"/>
            <a:ext cx="7863840" cy="10972"/>
          </a:xfrm>
          <a:prstGeom prst="rect">
            <a:avLst/>
          </a:prstGeom>
          <a:solidFill>
            <a:srgbClr val="8E76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1009376"/>
            <a:ext cx="6126480" cy="2377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60" b="0" lang="ko-KR">
                <a:solidFill>
                  <a:srgbClr val="8E7667"/>
                </a:solidFill>
                <a:latin typeface="Noto Sans CJK KR"/>
              </a:rPr>
              <a:t>경기 2026 우리말 가꿈이 한양대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06640" y="11009376"/>
            <a:ext cx="1097280" cy="25603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lang="ko-KR">
                <a:solidFill>
                  <a:srgbClr val="8E7667"/>
                </a:solidFill>
                <a:latin typeface="Noto Sans CJK KR"/>
              </a:rPr>
              <a:t>02 / 06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060704" y="2542032"/>
            <a:ext cx="7022592" cy="7086600"/>
          </a:xfrm>
          <a:prstGeom prst="roundRect">
            <a:avLst>
              <a:gd name="adj" fmla="val 12000"/>
            </a:avLst>
          </a:prstGeom>
          <a:solidFill>
            <a:srgbClr val="FFF3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asset_IMG_1589968493_23_29_860_11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2264" y="2697480"/>
            <a:ext cx="4919472" cy="6583680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713232" y="9619488"/>
            <a:ext cx="7726679" cy="950976"/>
          </a:xfrm>
          <a:prstGeom prst="roundRect">
            <a:avLst>
              <a:gd name="adj" fmla="val 12000"/>
            </a:avLst>
          </a:prstGeom>
          <a:solidFill>
            <a:srgbClr val="492F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32688" y="9774936"/>
            <a:ext cx="7306056" cy="42976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 lang="ko-KR">
                <a:solidFill>
                  <a:srgbClr val="FFFFFF"/>
                </a:solidFill>
                <a:latin typeface="Noto Sans CJK SC"/>
              </a:rPr>
              <a:t>请不要抱有期待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79576" y="2633472"/>
            <a:ext cx="63093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lang="ko-KR">
                <a:solidFill>
                  <a:srgbClr val="95673B"/>
                </a:solidFill>
                <a:latin typeface="Noto Sans CJK KR"/>
              </a:rPr>
              <a:t>공룡 전시장 안전 안내문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8680" y="10652760"/>
            <a:ext cx="7315200" cy="1737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880" b="0" lang="ko-KR">
                <a:solidFill>
                  <a:srgbClr val="8E7667"/>
                </a:solidFill>
                <a:latin typeface="Noto Sans CJK KR"/>
              </a:rPr>
              <a:t>사진 자료: 온라인 게시 이미지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3E5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502920"/>
            <a:ext cx="50292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95673B"/>
                </a:solidFill>
                <a:latin typeface="Noto Sans CJK KR"/>
              </a:rPr>
              <a:t>03  /  문제 분석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097280"/>
            <a:ext cx="7818120" cy="6858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3100" b="1" lang="ko-KR">
                <a:solidFill>
                  <a:srgbClr val="492F25"/>
                </a:solidFill>
                <a:latin typeface="Noto Sans CJK KR"/>
              </a:rPr>
              <a:t>어떤 부분이 잘못됐을까요?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865376"/>
            <a:ext cx="7772400" cy="5029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lang="ko-KR">
                <a:solidFill>
                  <a:srgbClr val="8E7667"/>
                </a:solidFill>
                <a:latin typeface="Noto Sans CJK KR"/>
              </a:rPr>
              <a:t>원래 안내하려던 의미와 번역 표현을 비교해 봅시다.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10927080"/>
            <a:ext cx="7863840" cy="10972"/>
          </a:xfrm>
          <a:prstGeom prst="rect">
            <a:avLst/>
          </a:prstGeom>
          <a:solidFill>
            <a:srgbClr val="8E76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1009376"/>
            <a:ext cx="6126480" cy="2377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60" b="0" lang="ko-KR">
                <a:solidFill>
                  <a:srgbClr val="8E7667"/>
                </a:solidFill>
                <a:latin typeface="Noto Sans CJK KR"/>
              </a:rPr>
              <a:t>경기 2026 우리말 가꿈이 한양대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06640" y="11009376"/>
            <a:ext cx="1097280" cy="25603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lang="ko-KR">
                <a:solidFill>
                  <a:srgbClr val="8E7667"/>
                </a:solidFill>
                <a:latin typeface="Noto Sans CJK KR"/>
              </a:rPr>
              <a:t>03 / 06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" y="2615184"/>
            <a:ext cx="7863840" cy="1874519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86384" y="2816352"/>
            <a:ext cx="7562088" cy="95097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3100" b="1" lang="ko-KR">
                <a:solidFill>
                  <a:srgbClr val="C55245"/>
                </a:solidFill>
                <a:latin typeface="Noto Sans CJK SC"/>
              </a:rPr>
              <a:t>请不要抱有期待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3758184"/>
            <a:ext cx="73152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8E7667"/>
                </a:solidFill>
                <a:latin typeface="Noto Sans CJK KR"/>
              </a:rPr>
              <a:t>실제 안내문에 적힌 중국어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4818888"/>
            <a:ext cx="7772400" cy="2176272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2" name="Picture 11" descr="asset_dino_text_crop_9_54_1305_3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248" y="4983480"/>
            <a:ext cx="7461504" cy="182880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685800" y="7315200"/>
            <a:ext cx="7772400" cy="2926080"/>
          </a:xfrm>
          <a:prstGeom prst="roundRect">
            <a:avLst>
              <a:gd name="adj" fmla="val 12000"/>
            </a:avLst>
          </a:prstGeom>
          <a:solidFill>
            <a:srgbClr val="FBE2B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60120" y="7543800"/>
            <a:ext cx="7040880" cy="5029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200" b="1" lang="ko-KR">
                <a:solidFill>
                  <a:srgbClr val="492F25"/>
                </a:solidFill>
                <a:latin typeface="Noto Sans CJK KR"/>
              </a:rPr>
              <a:t>한 글자 차이, 완전히 다른 뜻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60120" y="8202168"/>
            <a:ext cx="7086600" cy="1508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3000"/>
              </a:lnSpc>
              <a:spcBef>
                <a:spcPts val="0"/>
              </a:spcBef>
              <a:spcAft>
                <a:spcPts val="0"/>
              </a:spcAft>
            </a:pPr>
            <a:r>
              <a:rPr sz="1900" b="0" lang="ko-KR">
                <a:solidFill>
                  <a:srgbClr val="492F25"/>
                </a:solidFill>
                <a:latin typeface="Noto Sans CJK KR"/>
              </a:rPr>
              <a:t>'기대다' = 몸을 물체에 의지하다</a:t>
            </a:r>
          </a:p>
          <a:p>
            <a:pPr algn="l">
              <a:lnSpc>
                <a:spcPct val="123000"/>
              </a:lnSpc>
              <a:spcBef>
                <a:spcPts val="0"/>
              </a:spcBef>
              <a:spcAft>
                <a:spcPts val="0"/>
              </a:spcAft>
            </a:pPr>
            <a:r>
              <a:rPr sz="1900" b="0" lang="ko-KR">
                <a:solidFill>
                  <a:srgbClr val="492F25"/>
                </a:solidFill>
                <a:latin typeface="Noto Sans CJK KR"/>
              </a:rPr>
              <a:t>'기대하다' = 어떤 일을 바라다</a:t>
            </a:r>
          </a:p>
          <a:p>
            <a:pPr algn="l">
              <a:lnSpc>
                <a:spcPct val="123000"/>
              </a:lnSpc>
              <a:spcBef>
                <a:spcPts val="0"/>
              </a:spcBef>
              <a:spcAft>
                <a:spcPts val="0"/>
              </a:spcAft>
            </a:pPr>
            <a:r>
              <a:rPr sz="1900" b="0" lang="ko-KR">
                <a:solidFill>
                  <a:srgbClr val="492F25"/>
                </a:solidFill>
                <a:latin typeface="Noto Sans CJK KR"/>
              </a:rPr>
              <a:t>→ 중국어에서는 두 뜻이 혼동되었습니다.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502920"/>
            <a:ext cx="50292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95673B"/>
                </a:solidFill>
                <a:latin typeface="Noto Sans CJK KR"/>
              </a:rPr>
              <a:t>04  /  개선 제안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097280"/>
            <a:ext cx="7818120" cy="6858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3100" b="1" lang="ko-KR">
                <a:solidFill>
                  <a:srgbClr val="492F25"/>
                </a:solidFill>
                <a:latin typeface="Noto Sans CJK KR"/>
              </a:rPr>
              <a:t>이렇게 고치면 더 정확해요!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865376"/>
            <a:ext cx="7772400" cy="5029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lang="ko-KR">
                <a:solidFill>
                  <a:srgbClr val="8E7667"/>
                </a:solidFill>
                <a:latin typeface="Noto Sans CJK KR"/>
              </a:rPr>
              <a:t>실제 사용 상황에 맞는 자연스러운 표현으로 바꿉니다.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10927080"/>
            <a:ext cx="7863840" cy="10972"/>
          </a:xfrm>
          <a:prstGeom prst="rect">
            <a:avLst/>
          </a:prstGeom>
          <a:solidFill>
            <a:srgbClr val="8E76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1009376"/>
            <a:ext cx="6126480" cy="2377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60" b="0" lang="ko-KR">
                <a:solidFill>
                  <a:srgbClr val="8E7667"/>
                </a:solidFill>
                <a:latin typeface="Noto Sans CJK KR"/>
              </a:rPr>
              <a:t>경기 2026 우리말 가꿈이 한양대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06640" y="11009376"/>
            <a:ext cx="1097280" cy="25603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lang="ko-KR">
                <a:solidFill>
                  <a:srgbClr val="8E7667"/>
                </a:solidFill>
                <a:latin typeface="Noto Sans CJK KR"/>
              </a:rPr>
              <a:t>04 / 06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04088" y="2752344"/>
            <a:ext cx="7744968" cy="4279392"/>
          </a:xfrm>
          <a:prstGeom prst="roundRect">
            <a:avLst>
              <a:gd name="adj" fmla="val 12000"/>
            </a:avLst>
          </a:prstGeom>
          <a:solidFill>
            <a:srgbClr val="E0EBD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014984" y="3127248"/>
            <a:ext cx="2395728" cy="438912"/>
          </a:xfrm>
          <a:prstGeom prst="roundRect">
            <a:avLst>
              <a:gd name="adj" fmla="val 12000"/>
            </a:avLst>
          </a:prstGeom>
          <a:solidFill>
            <a:srgbClr val="492F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088136" y="3154680"/>
            <a:ext cx="219456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1" lang="ko-KR">
                <a:solidFill>
                  <a:srgbClr val="FFFFFF"/>
                </a:solidFill>
                <a:latin typeface="Noto Sans CJK KR"/>
              </a:rPr>
              <a:t>추천 표현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24128" y="3849624"/>
            <a:ext cx="7077456" cy="1417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4600" b="1" lang="ko-KR">
                <a:solidFill>
                  <a:srgbClr val="492F25"/>
                </a:solidFill>
                <a:latin typeface="Noto Sans CJK SC"/>
              </a:rPr>
              <a:t>请勿倚靠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78992" y="5559552"/>
            <a:ext cx="6967728" cy="6949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100" b="0" lang="ko-KR">
                <a:solidFill>
                  <a:srgbClr val="95673B"/>
                </a:solidFill>
                <a:latin typeface="Noto Sans CJK KR"/>
              </a:rPr>
              <a:t>전시물에 기대지 마세요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60120" y="7488936"/>
            <a:ext cx="7269480" cy="2157984"/>
          </a:xfrm>
          <a:prstGeom prst="roundRect">
            <a:avLst>
              <a:gd name="adj" fmla="val 12000"/>
            </a:avLst>
          </a:prstGeom>
          <a:solidFill>
            <a:srgbClr val="FFF3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216152" y="7735824"/>
            <a:ext cx="6675120" cy="4663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300" b="1" lang="ko-KR">
                <a:solidFill>
                  <a:srgbClr val="492F25"/>
                </a:solidFill>
                <a:latin typeface="Noto Sans CJK KR"/>
              </a:rPr>
              <a:t>왜 더 좋을까요?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8357616"/>
            <a:ext cx="6629400" cy="104241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4000"/>
              </a:lnSpc>
              <a:spcBef>
                <a:spcPts val="0"/>
              </a:spcBef>
              <a:spcAft>
                <a:spcPts val="0"/>
              </a:spcAft>
            </a:pPr>
            <a:r>
              <a:rPr sz="1900" b="0" lang="ko-KR">
                <a:solidFill>
                  <a:srgbClr val="492F25"/>
                </a:solidFill>
                <a:latin typeface="Noto Sans CJK KR"/>
              </a:rPr>
              <a:t>'请勿倚靠'는 '기대지 마시오'라는</a:t>
            </a:r>
          </a:p>
          <a:p>
            <a:pPr algn="l">
              <a:lnSpc>
                <a:spcPct val="124000"/>
              </a:lnSpc>
              <a:spcBef>
                <a:spcPts val="0"/>
              </a:spcBef>
              <a:spcAft>
                <a:spcPts val="0"/>
              </a:spcAft>
            </a:pPr>
            <a:r>
              <a:rPr sz="1900" b="0" lang="ko-KR">
                <a:solidFill>
                  <a:srgbClr val="492F25"/>
                </a:solidFill>
                <a:latin typeface="Noto Sans CJK KR"/>
              </a:rPr>
              <a:t>안전 안내문의 뜻을 정확하게 전달합니다.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3E5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502920"/>
            <a:ext cx="50292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95673B"/>
                </a:solidFill>
                <a:latin typeface="Noto Sans CJK KR"/>
              </a:rPr>
              <a:t>05  /  표현 비교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097280"/>
            <a:ext cx="7818120" cy="6858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3100" b="1" lang="ko-KR">
                <a:solidFill>
                  <a:srgbClr val="492F25"/>
                </a:solidFill>
                <a:latin typeface="Noto Sans CJK KR"/>
              </a:rPr>
              <a:t>수정 전과 수정 후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1865376"/>
            <a:ext cx="7772400" cy="5029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lang="ko-KR">
                <a:solidFill>
                  <a:srgbClr val="8E7667"/>
                </a:solidFill>
                <a:latin typeface="Noto Sans CJK KR"/>
              </a:rPr>
              <a:t>어떤 표현이 더 쉽고 정확하게 이해되나요?</a:t>
            </a:r>
          </a:p>
        </p:txBody>
      </p:sp>
      <p:sp>
        <p:nvSpPr>
          <p:cNvPr id="5" name="Rectangle 4"/>
          <p:cNvSpPr/>
          <p:nvPr/>
        </p:nvSpPr>
        <p:spPr>
          <a:xfrm>
            <a:off x="640080" y="10927080"/>
            <a:ext cx="7863840" cy="10972"/>
          </a:xfrm>
          <a:prstGeom prst="rect">
            <a:avLst/>
          </a:prstGeom>
          <a:solidFill>
            <a:srgbClr val="8E76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1009376"/>
            <a:ext cx="6126480" cy="2377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60" b="0" lang="ko-KR">
                <a:solidFill>
                  <a:srgbClr val="8E7667"/>
                </a:solidFill>
                <a:latin typeface="Noto Sans CJK KR"/>
              </a:rPr>
              <a:t>경기 2026 우리말 가꿈이 한양대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06640" y="11009376"/>
            <a:ext cx="1097280" cy="25603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950" b="1" lang="ko-KR">
                <a:solidFill>
                  <a:srgbClr val="8E7667"/>
                </a:solidFill>
                <a:latin typeface="Noto Sans CJK KR"/>
              </a:rPr>
              <a:t>05 / 06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03504" y="2779776"/>
            <a:ext cx="3767328" cy="5468112"/>
          </a:xfrm>
          <a:prstGeom prst="roundRect">
            <a:avLst>
              <a:gd name="adj" fmla="val 12000"/>
            </a:avLst>
          </a:prstGeom>
          <a:solidFill>
            <a:srgbClr val="FBE5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4745736" y="2779776"/>
            <a:ext cx="3776472" cy="5468112"/>
          </a:xfrm>
          <a:prstGeom prst="roundRect">
            <a:avLst>
              <a:gd name="adj" fmla="val 12000"/>
            </a:avLst>
          </a:prstGeom>
          <a:solidFill>
            <a:srgbClr val="E0EBD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96112" y="3035808"/>
            <a:ext cx="3191256" cy="4663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300" b="1" lang="ko-KR">
                <a:solidFill>
                  <a:srgbClr val="C55245"/>
                </a:solidFill>
                <a:latin typeface="Noto Sans CJK KR"/>
              </a:rPr>
              <a:t>BEFORE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96112" y="3584448"/>
            <a:ext cx="3191256" cy="35661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lang="ko-KR">
                <a:solidFill>
                  <a:srgbClr val="C55245"/>
                </a:solidFill>
                <a:latin typeface="Noto Sans CJK KR"/>
              </a:rPr>
              <a:t>수정 전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56816" y="4352544"/>
            <a:ext cx="1051560" cy="8961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5700" b="1" lang="ko-KR">
                <a:solidFill>
                  <a:srgbClr val="C55245"/>
                </a:solidFill>
                <a:latin typeface="Noto Sans CJK KR"/>
              </a:rPr>
              <a:t>×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3816" y="5468112"/>
            <a:ext cx="3364992" cy="163677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300" b="1" lang="ko-KR">
                <a:solidFill>
                  <a:srgbClr val="492F25"/>
                </a:solidFill>
                <a:latin typeface="Noto Sans CJK SC"/>
              </a:rPr>
              <a:t>请不要抱有期待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8952" y="7342631"/>
            <a:ext cx="3502152" cy="51206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8E7667"/>
                </a:solidFill>
                <a:latin typeface="Noto Sans CJK KR"/>
              </a:rPr>
              <a:t>기대하지 말라는 뜻?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84064" y="3035808"/>
            <a:ext cx="3136392" cy="46634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2300" b="1" lang="ko-KR">
                <a:solidFill>
                  <a:srgbClr val="95673B"/>
                </a:solidFill>
                <a:latin typeface="Noto Sans CJK KR"/>
              </a:rPr>
              <a:t>AFTER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84064" y="3584448"/>
            <a:ext cx="3136392" cy="35661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lang="ko-KR">
                <a:solidFill>
                  <a:srgbClr val="95673B"/>
                </a:solidFill>
                <a:latin typeface="Noto Sans CJK KR"/>
              </a:rPr>
              <a:t>수정 후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99048" y="4352544"/>
            <a:ext cx="1051560" cy="8961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5200" b="1" lang="ko-KR">
                <a:solidFill>
                  <a:srgbClr val="95673B"/>
                </a:solidFill>
                <a:latin typeface="Noto Sans CJK KR"/>
              </a:rPr>
              <a:t>✓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37760" y="5468112"/>
            <a:ext cx="3401568" cy="163677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3000" b="1" lang="ko-KR">
                <a:solidFill>
                  <a:srgbClr val="492F25"/>
                </a:solidFill>
                <a:latin typeface="Noto Sans CJK SC"/>
              </a:rPr>
              <a:t>请勿倚靠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19472" y="7342631"/>
            <a:ext cx="3401568" cy="5577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8E7667"/>
                </a:solidFill>
                <a:latin typeface="Noto Sans CJK KR"/>
              </a:rPr>
              <a:t>전시물에 기대지 마세요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58952" y="8759952"/>
            <a:ext cx="7616952" cy="1170432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1042415" y="9043416"/>
            <a:ext cx="7086600" cy="58521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lang="ko-KR">
                <a:solidFill>
                  <a:srgbClr val="492F25"/>
                </a:solidFill>
                <a:latin typeface="Noto Sans CJK KR"/>
              </a:rPr>
              <a:t>핵심  |  안내문의 뜻을 정확하게 전달하는 표현이 중요합니다.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492F25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6583680" y="0"/>
            <a:ext cx="2560320" cy="3474720"/>
          </a:xfrm>
          <a:prstGeom prst="roundRect">
            <a:avLst>
              <a:gd name="adj" fmla="val 12000"/>
            </a:avLst>
          </a:prstGeom>
          <a:solidFill>
            <a:srgbClr val="9567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13232" y="667512"/>
            <a:ext cx="4041648" cy="457200"/>
          </a:xfrm>
          <a:prstGeom prst="roundRect">
            <a:avLst>
              <a:gd name="adj" fmla="val 12000"/>
            </a:avLst>
          </a:prstGeom>
          <a:solidFill>
            <a:srgbClr val="FBE2B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13816" y="722376"/>
            <a:ext cx="37947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 lang="ko-KR">
                <a:solidFill>
                  <a:srgbClr val="492F25"/>
                </a:solidFill>
                <a:latin typeface="Noto Sans CJK KR"/>
              </a:rPr>
              <a:t>우리말 가꿈이  |  언어 개선 캠페인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6656" y="1728216"/>
            <a:ext cx="8092440" cy="2596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</a:pPr>
            <a:r>
              <a:rPr sz="3900" b="1" lang="ko-KR">
                <a:solidFill>
                  <a:srgbClr val="FFFFFF"/>
                </a:solidFill>
                <a:latin typeface="Noto Sans CJK KR"/>
              </a:rPr>
              <a:t>안전 안내는,</a:t>
            </a:r>
          </a:p>
          <a:p>
            <a:pPr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</a:pPr>
            <a:r>
              <a:rPr sz="3900" b="1" lang="ko-KR">
                <a:solidFill>
                  <a:srgbClr val="FFFFFF"/>
                </a:solidFill>
                <a:latin typeface="Noto Sans CJK KR"/>
              </a:rPr>
              <a:t>정확한 번역에서 시작됩니다.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0664" y="4882896"/>
            <a:ext cx="7223760" cy="54864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0" lang="ko-KR">
                <a:solidFill>
                  <a:srgbClr val="F4DDC8"/>
                </a:solidFill>
                <a:latin typeface="Noto Sans CJK KR"/>
              </a:rPr>
              <a:t>우리가 바꿀 수 있는 작은 언어 습관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04088" y="5742432"/>
            <a:ext cx="7754112" cy="11430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914400" y="5943600"/>
            <a:ext cx="603504" cy="603504"/>
          </a:xfrm>
          <a:prstGeom prst="roundRect">
            <a:avLst>
              <a:gd name="adj" fmla="val 12000"/>
            </a:avLst>
          </a:prstGeom>
          <a:solidFill>
            <a:srgbClr val="FBE2B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14984" y="6016752"/>
            <a:ext cx="438912" cy="42976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492F25"/>
                </a:solidFill>
                <a:latin typeface="Noto Sans CJK KR"/>
              </a:rPr>
              <a:t>01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00784" y="5888736"/>
            <a:ext cx="6217920" cy="37490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900" b="1" lang="ko-KR">
                <a:solidFill>
                  <a:srgbClr val="492F25"/>
                </a:solidFill>
                <a:latin typeface="Noto Sans CJK KR"/>
              </a:rPr>
              <a:t>상황에 맞게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00784" y="6300216"/>
            <a:ext cx="621792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8E7667"/>
                </a:solidFill>
                <a:latin typeface="Noto Sans CJK KR"/>
              </a:rPr>
              <a:t>사용 목적을 먼저 확인하기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04088" y="7123176"/>
            <a:ext cx="7754112" cy="11430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914400" y="7324344"/>
            <a:ext cx="603504" cy="603504"/>
          </a:xfrm>
          <a:prstGeom prst="roundRect">
            <a:avLst>
              <a:gd name="adj" fmla="val 12000"/>
            </a:avLst>
          </a:prstGeom>
          <a:solidFill>
            <a:srgbClr val="FBE2B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14984" y="7397496"/>
            <a:ext cx="438912" cy="42976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492F25"/>
                </a:solidFill>
                <a:latin typeface="Noto Sans CJK KR"/>
              </a:rPr>
              <a:t>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00784" y="7269480"/>
            <a:ext cx="6217920" cy="37490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900" b="1" lang="ko-KR">
                <a:solidFill>
                  <a:srgbClr val="492F25"/>
                </a:solidFill>
                <a:latin typeface="Noto Sans CJK KR"/>
              </a:rPr>
              <a:t>쉽고 자연스럽게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00784" y="7680960"/>
            <a:ext cx="621792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8E7667"/>
                </a:solidFill>
                <a:latin typeface="Noto Sans CJK KR"/>
              </a:rPr>
              <a:t>읽는 사람에게 익숙한 표현 쓰기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04088" y="8503920"/>
            <a:ext cx="7754112" cy="11430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914400" y="8705088"/>
            <a:ext cx="603504" cy="603504"/>
          </a:xfrm>
          <a:prstGeom prst="roundRect">
            <a:avLst>
              <a:gd name="adj" fmla="val 12000"/>
            </a:avLst>
          </a:prstGeom>
          <a:solidFill>
            <a:srgbClr val="FBE2B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014984" y="8778240"/>
            <a:ext cx="438912" cy="42976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492F25"/>
                </a:solidFill>
                <a:latin typeface="Noto Sans CJK KR"/>
              </a:rPr>
              <a:t>03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00784" y="8650224"/>
            <a:ext cx="6217920" cy="37490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900" b="1" lang="ko-KR">
                <a:solidFill>
                  <a:srgbClr val="492F25"/>
                </a:solidFill>
                <a:latin typeface="Noto Sans CJK KR"/>
              </a:rPr>
              <a:t>정확하게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00784" y="9061704"/>
            <a:ext cx="621792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 lang="ko-KR">
                <a:solidFill>
                  <a:srgbClr val="8E7667"/>
                </a:solidFill>
                <a:latin typeface="Noto Sans CJK KR"/>
              </a:rPr>
              <a:t>뜻이 제대로 전달되는지 다시 보기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4088" y="10552176"/>
            <a:ext cx="62179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lang="ko-KR">
                <a:solidFill>
                  <a:srgbClr val="FFE2C6"/>
                </a:solidFill>
                <a:latin typeface="Noto Sans CJK KR"/>
              </a:rPr>
              <a:t>경기 2026 우리말 가꿈이 한양대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360920" y="10552176"/>
            <a:ext cx="1152144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lang="ko-KR">
                <a:solidFill>
                  <a:srgbClr val="FFE2C6"/>
                </a:solidFill>
                <a:latin typeface="Noto Sans CJK KR"/>
              </a:rPr>
              <a:t>06 / 06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