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D7EE"/>
    <a:srgbClr val="5B9BD5"/>
    <a:srgbClr val="FFFF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44" autoAdjust="0"/>
    <p:restoredTop sz="94660"/>
  </p:normalViewPr>
  <p:slideViewPr>
    <p:cSldViewPr snapToGrid="0">
      <p:cViewPr varScale="1">
        <p:scale>
          <a:sx n="82" d="100"/>
          <a:sy n="82" d="100"/>
        </p:scale>
        <p:origin x="1450" y="7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416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8813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522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440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6016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178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73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9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33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6769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6403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DCD05-5649-4EF0-93CB-32420155E3C9}" type="datetimeFigureOut">
              <a:rPr lang="ko-KR" altLang="en-US" smtClean="0"/>
              <a:t>2022-07-19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FC3B8-DD04-4130-B570-74C41155AD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2841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0.png"/><Relationship Id="rId4" Type="http://schemas.openxmlformats.org/officeDocument/2006/relationships/image" Target="../media/image5.jpeg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973292" y="1196552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624454" y="1204348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960062" y="1809031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22126" y="244017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8231569" y="2428624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7580109" y="2434372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223155" y="1810710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8684168" y="4713605"/>
            <a:ext cx="108752" cy="145466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82148" y="4844827"/>
            <a:ext cx="662574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발표 모둠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: 12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모둠</a:t>
            </a:r>
          </a:p>
          <a:p>
            <a:pPr lvl="0" algn="r">
              <a:defRPr/>
            </a:pP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lvl="0" algn="r">
              <a:defRPr/>
            </a:pP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모둠장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최은진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lvl="0" algn="r">
              <a:defRPr/>
            </a:pP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 lvl="0" algn="r">
              <a:defRPr/>
            </a:pP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모둠원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: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이성곤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전유진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주희선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한예원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홍성민 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22126" y="1204347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22125" y="1822260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652E82-C512-270F-21E6-504639A163C9}"/>
              </a:ext>
            </a:extLst>
          </p:cNvPr>
          <p:cNvSpPr txBox="1"/>
          <p:nvPr/>
        </p:nvSpPr>
        <p:spPr>
          <a:xfrm>
            <a:off x="2368059" y="1397549"/>
            <a:ext cx="45906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b="1" dirty="0">
                <a:latin typeface="휴먼매직체" panose="02030504000101010101" pitchFamily="18" charset="-127"/>
                <a:ea typeface="휴먼매직체" panose="02030504000101010101" pitchFamily="18" charset="-127"/>
              </a:rPr>
              <a:t>우리말 가꿈이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F6E61F-15D2-82E6-4A92-4342560D1033}"/>
              </a:ext>
            </a:extLst>
          </p:cNvPr>
          <p:cNvSpPr txBox="1"/>
          <p:nvPr/>
        </p:nvSpPr>
        <p:spPr>
          <a:xfrm>
            <a:off x="3200398" y="2440174"/>
            <a:ext cx="29259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latin typeface="휴먼매직체" panose="02030504000101010101" pitchFamily="18" charset="-127"/>
                <a:ea typeface="휴먼매직체" panose="02030504000101010101" pitchFamily="18" charset="-127"/>
              </a:rPr>
              <a:t>우리말 체험키트 기획서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73B7B32A-2172-971D-5C85-3BE70CACF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103" y="4458220"/>
            <a:ext cx="2791110" cy="1710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20260" y="856968"/>
            <a:ext cx="9028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목차</a:t>
            </a:r>
            <a:endParaRPr lang="en-US" altLang="ko-KR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274569" y="2492621"/>
            <a:ext cx="162256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dirty="0"/>
              <a:t>주제선정 이유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74569" y="3031057"/>
            <a:ext cx="1811656" cy="367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dirty="0"/>
              <a:t>한글의 위대함</a:t>
            </a:r>
            <a:endParaRPr lang="en-US" altLang="ko-KR" dirty="0"/>
          </a:p>
        </p:txBody>
      </p:sp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4892027" y="2579474"/>
            <a:ext cx="219104" cy="2191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0" name="직사각형 29"/>
          <p:cNvSpPr/>
          <p:nvPr/>
        </p:nvSpPr>
        <p:spPr>
          <a:xfrm>
            <a:off x="4892026" y="3099065"/>
            <a:ext cx="219103" cy="21910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3BDF64-7BAD-41E8-A86F-CEA61DF258AB}"/>
              </a:ext>
            </a:extLst>
          </p:cNvPr>
          <p:cNvSpPr txBox="1"/>
          <p:nvPr/>
        </p:nvSpPr>
        <p:spPr>
          <a:xfrm>
            <a:off x="5309669" y="4148674"/>
            <a:ext cx="39425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dirty="0"/>
              <a:t>체험키트 </a:t>
            </a:r>
            <a:r>
              <a:rPr lang="en-US" altLang="ko-KR" dirty="0"/>
              <a:t>1 : </a:t>
            </a:r>
            <a:r>
              <a:rPr lang="ko-KR" altLang="en-US" dirty="0"/>
              <a:t>순우리말 낱말 카드</a:t>
            </a:r>
            <a:endParaRPr lang="en-US" altLang="ko-KR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BB5A08-281B-6FB1-CC3D-CAF3BE763A10}"/>
              </a:ext>
            </a:extLst>
          </p:cNvPr>
          <p:cNvSpPr txBox="1"/>
          <p:nvPr/>
        </p:nvSpPr>
        <p:spPr>
          <a:xfrm>
            <a:off x="5249026" y="4728775"/>
            <a:ext cx="35507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dirty="0"/>
              <a:t>체험키트 </a:t>
            </a:r>
            <a:r>
              <a:rPr lang="en-US" altLang="ko-KR" dirty="0"/>
              <a:t>2 : </a:t>
            </a:r>
            <a:r>
              <a:rPr lang="ko-KR" altLang="en-US" dirty="0" err="1"/>
              <a:t>십자말</a:t>
            </a:r>
            <a:r>
              <a:rPr lang="ko-KR" altLang="en-US" dirty="0"/>
              <a:t> 풀이</a:t>
            </a:r>
            <a:endParaRPr lang="en-US" altLang="ko-KR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228712B-27D5-F81F-586A-6B5AC5AE6589}"/>
              </a:ext>
            </a:extLst>
          </p:cNvPr>
          <p:cNvSpPr txBox="1"/>
          <p:nvPr/>
        </p:nvSpPr>
        <p:spPr>
          <a:xfrm>
            <a:off x="5309670" y="5319306"/>
            <a:ext cx="1811656" cy="367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dirty="0"/>
              <a:t>마무리하며</a:t>
            </a:r>
            <a:endParaRPr lang="en-US" altLang="ko-KR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705FB9-AC5A-DF47-E83F-3FC14E39A69B}"/>
              </a:ext>
            </a:extLst>
          </p:cNvPr>
          <p:cNvSpPr txBox="1"/>
          <p:nvPr/>
        </p:nvSpPr>
        <p:spPr>
          <a:xfrm>
            <a:off x="5249026" y="3569699"/>
            <a:ext cx="1811656" cy="367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dirty="0"/>
              <a:t>체험키트 소개</a:t>
            </a:r>
            <a:endParaRPr lang="en-US" altLang="ko-KR" dirty="0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917CFE90-0C7F-EC98-F6B7-CD0B05C819D2}"/>
              </a:ext>
            </a:extLst>
          </p:cNvPr>
          <p:cNvSpPr/>
          <p:nvPr/>
        </p:nvSpPr>
        <p:spPr>
          <a:xfrm>
            <a:off x="4892026" y="3645301"/>
            <a:ext cx="219103" cy="21910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0D47B3B-D4D1-854C-0ADE-560B6781E9F9}"/>
              </a:ext>
            </a:extLst>
          </p:cNvPr>
          <p:cNvSpPr/>
          <p:nvPr/>
        </p:nvSpPr>
        <p:spPr>
          <a:xfrm>
            <a:off x="4892025" y="4209185"/>
            <a:ext cx="219104" cy="21910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7413FCC-D141-C721-F101-BDA86BD85193}"/>
              </a:ext>
            </a:extLst>
          </p:cNvPr>
          <p:cNvSpPr/>
          <p:nvPr/>
        </p:nvSpPr>
        <p:spPr>
          <a:xfrm>
            <a:off x="4892025" y="4803889"/>
            <a:ext cx="219103" cy="21910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30E270EE-C297-6B8C-54C5-D1A2BCE7E0BE}"/>
              </a:ext>
            </a:extLst>
          </p:cNvPr>
          <p:cNvSpPr/>
          <p:nvPr/>
        </p:nvSpPr>
        <p:spPr>
          <a:xfrm>
            <a:off x="4892025" y="5393469"/>
            <a:ext cx="219103" cy="21910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1780AD6C-F2F4-3E91-C4F9-983F0E487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178" y="2579474"/>
            <a:ext cx="3524610" cy="310621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2206095-3888-4D06-3175-D705C6C0DEE5}"/>
              </a:ext>
            </a:extLst>
          </p:cNvPr>
          <p:cNvSpPr/>
          <p:nvPr/>
        </p:nvSpPr>
        <p:spPr>
          <a:xfrm>
            <a:off x="4735553" y="4404083"/>
            <a:ext cx="3461658" cy="33927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F6DFC61-104C-185A-CC93-0E17060C6106}"/>
              </a:ext>
            </a:extLst>
          </p:cNvPr>
          <p:cNvSpPr/>
          <p:nvPr/>
        </p:nvSpPr>
        <p:spPr>
          <a:xfrm>
            <a:off x="5933917" y="2956195"/>
            <a:ext cx="1987773" cy="33927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999B0E3B-B458-B41A-2EA0-ED8574FFE0A6}"/>
              </a:ext>
            </a:extLst>
          </p:cNvPr>
          <p:cNvSpPr/>
          <p:nvPr/>
        </p:nvSpPr>
        <p:spPr>
          <a:xfrm>
            <a:off x="580409" y="2544212"/>
            <a:ext cx="7983181" cy="2640563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920259" y="829785"/>
            <a:ext cx="27711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주제선정 이유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30123" y="1172123"/>
            <a:ext cx="130195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dirty="0" err="1">
                <a:solidFill>
                  <a:schemeClr val="bg1">
                    <a:lumMod val="75000"/>
                  </a:schemeClr>
                </a:solidFill>
              </a:rPr>
              <a:t>우리말글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</a:rPr>
              <a:t> 자랑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06598" y="2895904"/>
            <a:ext cx="66992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2800" b="1" dirty="0"/>
              <a:t>1.  </a:t>
            </a:r>
            <a:r>
              <a:rPr lang="ko-KR" altLang="en-US" sz="2800" b="1" dirty="0"/>
              <a:t>영어교육의 중요도에 따른 모국어 실종</a:t>
            </a:r>
            <a:endParaRPr lang="en-US" altLang="ko-KR" sz="2800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8DD1F09-7994-E223-65F3-E2B0BF7F142E}"/>
              </a:ext>
            </a:extLst>
          </p:cNvPr>
          <p:cNvSpPr txBox="1"/>
          <p:nvPr/>
        </p:nvSpPr>
        <p:spPr>
          <a:xfrm>
            <a:off x="801569" y="4312112"/>
            <a:ext cx="766267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2800" b="1" dirty="0"/>
              <a:t>2.  </a:t>
            </a:r>
            <a:r>
              <a:rPr lang="ko-KR" altLang="en-US" sz="2800" b="1" dirty="0"/>
              <a:t>매체의 다양화에 의한 신조어 및 줄임말 발생</a:t>
            </a:r>
            <a:endParaRPr lang="en-US" altLang="ko-KR" sz="2800" b="1" dirty="0"/>
          </a:p>
        </p:txBody>
      </p:sp>
      <p:sp>
        <p:nvSpPr>
          <p:cNvPr id="2" name="더하기 기호 1">
            <a:extLst>
              <a:ext uri="{FF2B5EF4-FFF2-40B4-BE49-F238E27FC236}">
                <a16:creationId xmlns:a16="http://schemas.microsoft.com/office/drawing/2014/main" id="{A6144AF2-EE84-CFC7-7F7C-B8486FAC14C0}"/>
              </a:ext>
            </a:extLst>
          </p:cNvPr>
          <p:cNvSpPr/>
          <p:nvPr/>
        </p:nvSpPr>
        <p:spPr>
          <a:xfrm>
            <a:off x="4306075" y="3620036"/>
            <a:ext cx="531848" cy="488914"/>
          </a:xfrm>
          <a:prstGeom prst="mathPlus">
            <a:avLst/>
          </a:prstGeom>
          <a:solidFill>
            <a:srgbClr val="5B9BD5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F7DFC6E4-CEEC-0409-286F-06C1697CBFD0}"/>
              </a:ext>
            </a:extLst>
          </p:cNvPr>
          <p:cNvSpPr/>
          <p:nvPr/>
        </p:nvSpPr>
        <p:spPr>
          <a:xfrm>
            <a:off x="2234145" y="5732729"/>
            <a:ext cx="552686" cy="399775"/>
          </a:xfrm>
          <a:prstGeom prst="rightArrow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803B51-6797-0F9E-B82E-84AE17CF633F}"/>
              </a:ext>
            </a:extLst>
          </p:cNvPr>
          <p:cNvSpPr txBox="1"/>
          <p:nvPr/>
        </p:nvSpPr>
        <p:spPr>
          <a:xfrm>
            <a:off x="2988904" y="5660628"/>
            <a:ext cx="393889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>
                <a:solidFill>
                  <a:srgbClr val="FF0000"/>
                </a:solidFill>
              </a:rPr>
              <a:t>언어파괴 현상의 심각화</a:t>
            </a:r>
            <a:endParaRPr lang="en-US" altLang="ko-KR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93C2A15-8951-1DB3-E9F5-7E107D3C4EC2}"/>
              </a:ext>
            </a:extLst>
          </p:cNvPr>
          <p:cNvSpPr/>
          <p:nvPr/>
        </p:nvSpPr>
        <p:spPr>
          <a:xfrm>
            <a:off x="580409" y="2016591"/>
            <a:ext cx="7983181" cy="400258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934902" y="827451"/>
            <a:ext cx="242085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한글의 위대함</a:t>
            </a:r>
            <a:endParaRPr lang="en-US" altLang="ko-KR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560873" y="3375476"/>
            <a:ext cx="402225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800" b="1" dirty="0"/>
              <a:t>2. </a:t>
            </a:r>
            <a:r>
              <a:rPr lang="ko-KR" altLang="en-US" sz="2800" b="1" dirty="0"/>
              <a:t>가장 발달한 음소 문자</a:t>
            </a:r>
          </a:p>
        </p:txBody>
      </p:sp>
      <p:sp>
        <p:nvSpPr>
          <p:cNvPr id="33" name="TextBox 7"/>
          <p:cNvSpPr txBox="1"/>
          <p:nvPr/>
        </p:nvSpPr>
        <p:spPr>
          <a:xfrm>
            <a:off x="4221296" y="3582457"/>
            <a:ext cx="268605" cy="4898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600" b="1" i="0" u="none" strike="noStrike" kern="1200" cap="none" spc="0" normalizeH="0" baseline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</p:txBody>
      </p:sp>
      <p:sp>
        <p:nvSpPr>
          <p:cNvPr id="35" name="TextBox 7"/>
          <p:cNvSpPr txBox="1"/>
          <p:nvPr/>
        </p:nvSpPr>
        <p:spPr>
          <a:xfrm>
            <a:off x="1466605" y="2309633"/>
            <a:ext cx="60598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800" b="1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1.  </a:t>
            </a:r>
            <a:r>
              <a:rPr kumimoji="0" lang="ko-KR" altLang="en-US" sz="2800" b="1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가장 많은 발음 표기 가능</a:t>
            </a:r>
          </a:p>
        </p:txBody>
      </p:sp>
      <p:sp>
        <p:nvSpPr>
          <p:cNvPr id="36" name="TextBox 7"/>
          <p:cNvSpPr txBox="1"/>
          <p:nvPr/>
        </p:nvSpPr>
        <p:spPr>
          <a:xfrm>
            <a:off x="1934902" y="4503212"/>
            <a:ext cx="527420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800" b="1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3. </a:t>
            </a:r>
            <a:r>
              <a:rPr kumimoji="0" lang="ko-KR" altLang="en-US" sz="2800" b="1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창제 이유</a:t>
            </a:r>
            <a:r>
              <a:rPr kumimoji="0" lang="en-US" altLang="ko-KR" sz="2800" b="1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, </a:t>
            </a:r>
            <a:r>
              <a:rPr kumimoji="0" lang="ko-KR" altLang="en-US" sz="2800" b="1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창제 원리의 </a:t>
            </a:r>
            <a:r>
              <a:rPr kumimoji="0" lang="ko-KR" altLang="en-US" sz="2800" b="1" i="0" u="none" strike="noStrike" kern="1200" cap="none" spc="0" normalizeH="0" baseline="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위대함</a:t>
            </a: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id="{6FE461F7-E0DE-3E7E-92BF-E59175F54A23}"/>
              </a:ext>
            </a:extLst>
          </p:cNvPr>
          <p:cNvSpPr txBox="1"/>
          <p:nvPr/>
        </p:nvSpPr>
        <p:spPr>
          <a:xfrm>
            <a:off x="1542098" y="5051667"/>
            <a:ext cx="60598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-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백성을 위한 민본주의적 의도</a:t>
            </a:r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E8521ABA-1417-BB34-8BCC-16600404AC8C}"/>
              </a:ext>
            </a:extLst>
          </p:cNvPr>
          <p:cNvSpPr txBox="1"/>
          <p:nvPr/>
        </p:nvSpPr>
        <p:spPr>
          <a:xfrm>
            <a:off x="1542096" y="5358035"/>
            <a:ext cx="60598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-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발음 기관을 본 따 자음 창제</a:t>
            </a:r>
          </a:p>
        </p:txBody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id="{709929C7-25E8-25FC-A04F-3FF6D016533A}"/>
              </a:ext>
            </a:extLst>
          </p:cNvPr>
          <p:cNvSpPr txBox="1"/>
          <p:nvPr/>
        </p:nvSpPr>
        <p:spPr>
          <a:xfrm>
            <a:off x="1542098" y="2831998"/>
            <a:ext cx="60598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-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일본어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: 300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개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vs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중국어 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: 400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개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vs 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한글 </a:t>
            </a:r>
            <a:r>
              <a:rPr kumimoji="0" lang="en-US" altLang="ko-KR" sz="1600" b="1" i="0" u="none" strike="noStrike" kern="1200" cap="none" spc="0" normalizeH="0" baseline="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: 8800</a:t>
            </a:r>
            <a:r>
              <a:rPr kumimoji="0" lang="ko-KR" altLang="en-US" sz="1600" b="1" i="0" u="none" strike="noStrike" kern="1200" cap="none" spc="0" normalizeH="0" baseline="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개</a:t>
            </a:r>
          </a:p>
        </p:txBody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21B19010-8241-26BB-71B4-38276752BE0C}"/>
              </a:ext>
            </a:extLst>
          </p:cNvPr>
          <p:cNvSpPr txBox="1"/>
          <p:nvPr/>
        </p:nvSpPr>
        <p:spPr>
          <a:xfrm>
            <a:off x="1595561" y="3926865"/>
            <a:ext cx="60598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-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자음 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14</a:t>
            </a:r>
            <a:r>
              <a:rPr lang="ko-KR" altLang="en-US" sz="16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자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,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모음 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10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자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, 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받침 </a:t>
            </a:r>
            <a:r>
              <a:rPr kumimoji="0" lang="en-US" altLang="ko-KR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27</a:t>
            </a:r>
            <a:r>
              <a:rPr kumimoji="0" lang="ko-KR" altLang="en-US" sz="1600" i="0" u="none" strike="noStrike" kern="1200" cap="none" spc="0" normalizeH="0" baseline="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자의 조합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003F38-6611-9BCA-6FC8-06369D3D1B7A}"/>
              </a:ext>
            </a:extLst>
          </p:cNvPr>
          <p:cNvSpPr txBox="1"/>
          <p:nvPr/>
        </p:nvSpPr>
        <p:spPr>
          <a:xfrm>
            <a:off x="7130123" y="1172123"/>
            <a:ext cx="130195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dirty="0" err="1">
                <a:solidFill>
                  <a:schemeClr val="bg1">
                    <a:lumMod val="75000"/>
                  </a:schemeClr>
                </a:solidFill>
              </a:rPr>
              <a:t>우리말글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</a:rPr>
              <a:t> 자랑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542FA5D3-CD6F-BC30-CF0F-C0D955F01024}"/>
              </a:ext>
            </a:extLst>
          </p:cNvPr>
          <p:cNvSpPr/>
          <p:nvPr/>
        </p:nvSpPr>
        <p:spPr>
          <a:xfrm>
            <a:off x="573084" y="1985379"/>
            <a:ext cx="7997831" cy="449071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989028" y="827451"/>
            <a:ext cx="250260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체험 키트 소개</a:t>
            </a:r>
            <a:endParaRPr lang="en-US" altLang="ko-KR" sz="2800" b="1" dirty="0"/>
          </a:p>
        </p:txBody>
      </p:sp>
      <p:sp>
        <p:nvSpPr>
          <p:cNvPr id="13" name="TextBox 7">
            <a:extLst>
              <a:ext uri="{FF2B5EF4-FFF2-40B4-BE49-F238E27FC236}">
                <a16:creationId xmlns:a16="http://schemas.microsoft.com/office/drawing/2014/main" id="{C5A071AD-AB2B-6DB2-4C7D-03A47506DF0C}"/>
              </a:ext>
            </a:extLst>
          </p:cNvPr>
          <p:cNvSpPr txBox="1"/>
          <p:nvPr/>
        </p:nvSpPr>
        <p:spPr>
          <a:xfrm>
            <a:off x="1094463" y="2300638"/>
            <a:ext cx="741777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대상 </a:t>
            </a:r>
            <a:r>
              <a:rPr lang="en-US" altLang="ko-KR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: </a:t>
            </a: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3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세 </a:t>
            </a: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~ 7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세 아이와 부모</a:t>
            </a:r>
            <a:endParaRPr lang="en-US" altLang="ko-KR" sz="200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400" b="1" i="0" u="none" strike="noStrike" kern="1200" cap="none" spc="0" normalizeH="0" baseline="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선정 이유 </a:t>
            </a:r>
            <a:r>
              <a:rPr lang="en-US" altLang="ko-KR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:</a:t>
            </a:r>
            <a:r>
              <a:rPr lang="en-US" altLang="ko-KR" sz="20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 </a:t>
            </a: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3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세</a:t>
            </a: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~7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세의 아이는 사용하는 언어가 입에 굳기 전</a:t>
            </a:r>
            <a:endParaRPr lang="en-US" altLang="ko-KR" sz="200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lang="en-US" altLang="ko-KR" sz="200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                              즉</a:t>
            </a: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언어를 </a:t>
            </a:r>
            <a:r>
              <a:rPr lang="ko-KR" altLang="en-US" sz="200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습득하기 가장 좋은 시기</a:t>
            </a:r>
            <a:endParaRPr lang="en-US" altLang="ko-KR" sz="2000" dirty="0">
              <a:solidFill>
                <a:srgbClr val="FF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lang="en-US" altLang="ko-KR" sz="2000" b="1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기대 효과 </a:t>
            </a:r>
            <a:r>
              <a:rPr lang="en-US" altLang="ko-KR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:  </a:t>
            </a: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1. </a:t>
            </a:r>
            <a:r>
              <a:rPr lang="ko-KR" altLang="en-US" sz="200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신속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한 언어 습득 및 적용</a:t>
            </a:r>
            <a:endParaRPr lang="en-US" altLang="ko-KR" sz="200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                                                 </a:t>
            </a: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                               2. 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아이와 부모의 </a:t>
            </a:r>
            <a:r>
              <a:rPr lang="ko-KR" altLang="en-US" sz="2000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정서적 교감</a:t>
            </a:r>
            <a:endParaRPr lang="en-US" altLang="ko-KR" sz="2000" dirty="0">
              <a:solidFill>
                <a:srgbClr val="FF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lang="en-US" altLang="ko-KR" sz="200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                               3. </a:t>
            </a:r>
            <a:r>
              <a:rPr lang="ko-KR" altLang="en-US" sz="2000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부모와 함께 하는 우리말 학습</a:t>
            </a:r>
            <a:endParaRPr lang="en-US" altLang="ko-KR" sz="200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2400" b="1" i="0" u="none" strike="noStrike" kern="1200" cap="none" spc="0" normalizeH="0" baseline="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360DDD-917D-71EF-17ED-188D235AD0C1}"/>
              </a:ext>
            </a:extLst>
          </p:cNvPr>
          <p:cNvSpPr txBox="1"/>
          <p:nvPr/>
        </p:nvSpPr>
        <p:spPr>
          <a:xfrm>
            <a:off x="7130123" y="1172123"/>
            <a:ext cx="130195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dirty="0" err="1">
                <a:solidFill>
                  <a:schemeClr val="bg1">
                    <a:lumMod val="75000"/>
                  </a:schemeClr>
                </a:solidFill>
              </a:rPr>
              <a:t>우리말글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</a:rPr>
              <a:t> 자랑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995238" y="836733"/>
            <a:ext cx="518443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체험키트 </a:t>
            </a:r>
            <a:r>
              <a:rPr lang="en-US" altLang="ko-KR" sz="2800" b="1" dirty="0"/>
              <a:t>1 :</a:t>
            </a:r>
            <a:r>
              <a:rPr lang="ko-KR" altLang="en-US" sz="2800" b="1" dirty="0"/>
              <a:t> 순우리말 낱말 카드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D2EC12E0-DFA7-5FEF-DEC8-569352FD504B}"/>
              </a:ext>
            </a:extLst>
          </p:cNvPr>
          <p:cNvSpPr/>
          <p:nvPr/>
        </p:nvSpPr>
        <p:spPr>
          <a:xfrm rot="20728126">
            <a:off x="6215017" y="4827407"/>
            <a:ext cx="958996" cy="1508616"/>
          </a:xfrm>
          <a:prstGeom prst="roundRect">
            <a:avLst/>
          </a:prstGeom>
          <a:solidFill>
            <a:srgbClr val="A162D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다소니</a:t>
            </a:r>
            <a:endParaRPr lang="ko-KR" altLang="en-US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61A43984-EC91-8C8A-0F4C-D97C7FA0D316}"/>
              </a:ext>
            </a:extLst>
          </p:cNvPr>
          <p:cNvSpPr/>
          <p:nvPr/>
        </p:nvSpPr>
        <p:spPr>
          <a:xfrm rot="20892364">
            <a:off x="6001083" y="3441457"/>
            <a:ext cx="958998" cy="1508616"/>
          </a:xfrm>
          <a:prstGeom prst="roundRect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다붓다붓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437A4714-86E8-A8AB-7A28-3B9A19170ACC}"/>
              </a:ext>
            </a:extLst>
          </p:cNvPr>
          <p:cNvSpPr/>
          <p:nvPr/>
        </p:nvSpPr>
        <p:spPr>
          <a:xfrm rot="763972">
            <a:off x="5331483" y="1934412"/>
            <a:ext cx="959000" cy="1508616"/>
          </a:xfrm>
          <a:prstGeom prst="roundRect">
            <a:avLst/>
          </a:prstGeom>
          <a:solidFill>
            <a:srgbClr val="92D05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라온제나</a:t>
            </a:r>
            <a:endParaRPr lang="ko-KR" altLang="en-US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5ECAEF1B-B7C4-EAA9-149A-CF1D84FDAFF3}"/>
              </a:ext>
            </a:extLst>
          </p:cNvPr>
          <p:cNvSpPr/>
          <p:nvPr/>
        </p:nvSpPr>
        <p:spPr>
          <a:xfrm>
            <a:off x="6227712" y="1850509"/>
            <a:ext cx="1054472" cy="1655824"/>
          </a:xfrm>
          <a:prstGeom prst="round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D4A341CC-C059-EB21-7D0D-5CDC56FD061B}"/>
              </a:ext>
            </a:extLst>
          </p:cNvPr>
          <p:cNvSpPr/>
          <p:nvPr/>
        </p:nvSpPr>
        <p:spPr>
          <a:xfrm rot="21414590">
            <a:off x="4942757" y="3261963"/>
            <a:ext cx="1054472" cy="1655824"/>
          </a:xfrm>
          <a:prstGeom prst="round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E20F765-4370-30CF-8340-1E35AD2F1082}"/>
              </a:ext>
            </a:extLst>
          </p:cNvPr>
          <p:cNvSpPr/>
          <p:nvPr/>
        </p:nvSpPr>
        <p:spPr>
          <a:xfrm rot="362633">
            <a:off x="6875846" y="3410286"/>
            <a:ext cx="1054472" cy="1655824"/>
          </a:xfrm>
          <a:prstGeom prst="round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62E7E67C-33D6-3DDA-3F91-E7E6CD165461}"/>
              </a:ext>
            </a:extLst>
          </p:cNvPr>
          <p:cNvSpPr/>
          <p:nvPr/>
        </p:nvSpPr>
        <p:spPr>
          <a:xfrm rot="898820">
            <a:off x="7116947" y="4695750"/>
            <a:ext cx="1054472" cy="1655824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CB3D254C-8597-07C3-FF76-FFFC58178F14}"/>
              </a:ext>
            </a:extLst>
          </p:cNvPr>
          <p:cNvSpPr/>
          <p:nvPr/>
        </p:nvSpPr>
        <p:spPr>
          <a:xfrm rot="21372448">
            <a:off x="7290581" y="1952150"/>
            <a:ext cx="958998" cy="1508616"/>
          </a:xfrm>
          <a:prstGeom prst="roundRect">
            <a:avLst/>
          </a:prstGeom>
          <a:solidFill>
            <a:srgbClr val="00B0F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하늬바람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3DB7A114-C985-96AF-463A-B191E8E3BACF}"/>
              </a:ext>
            </a:extLst>
          </p:cNvPr>
          <p:cNvSpPr/>
          <p:nvPr/>
        </p:nvSpPr>
        <p:spPr>
          <a:xfrm>
            <a:off x="5316980" y="4544080"/>
            <a:ext cx="1080098" cy="1724276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305EFC5-E5DA-FFC0-DCB5-E44BF3E74701}"/>
              </a:ext>
            </a:extLst>
          </p:cNvPr>
          <p:cNvGrpSpPr/>
          <p:nvPr/>
        </p:nvGrpSpPr>
        <p:grpSpPr>
          <a:xfrm>
            <a:off x="609776" y="2762754"/>
            <a:ext cx="4908804" cy="2735881"/>
            <a:chOff x="1246050" y="778710"/>
            <a:chExt cx="6406861" cy="375459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561983B9-9B60-A046-0C11-8436CC3F697C}"/>
                </a:ext>
              </a:extLst>
            </p:cNvPr>
            <p:cNvGrpSpPr/>
            <p:nvPr/>
          </p:nvGrpSpPr>
          <p:grpSpPr>
            <a:xfrm>
              <a:off x="1246050" y="778710"/>
              <a:ext cx="6406861" cy="3417386"/>
              <a:chOff x="1246050" y="778710"/>
              <a:chExt cx="6406861" cy="3417386"/>
            </a:xfrm>
          </p:grpSpPr>
          <p:sp>
            <p:nvSpPr>
              <p:cNvPr id="20" name="사다리꼴 19">
                <a:extLst>
                  <a:ext uri="{FF2B5EF4-FFF2-40B4-BE49-F238E27FC236}">
                    <a16:creationId xmlns:a16="http://schemas.microsoft.com/office/drawing/2014/main" id="{3FB7BF90-6EAC-F7FC-9CC8-4AB5F4F31293}"/>
                  </a:ext>
                </a:extLst>
              </p:cNvPr>
              <p:cNvSpPr/>
              <p:nvPr/>
            </p:nvSpPr>
            <p:spPr>
              <a:xfrm rot="10223423">
                <a:off x="1562380" y="3239866"/>
                <a:ext cx="6090530" cy="956229"/>
              </a:xfrm>
              <a:prstGeom prst="trapezoid">
                <a:avLst>
                  <a:gd name="adj" fmla="val 47651"/>
                </a:avLst>
              </a:prstGeom>
              <a:solidFill>
                <a:srgbClr val="FFE7A3"/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사다리꼴 20">
                <a:extLst>
                  <a:ext uri="{FF2B5EF4-FFF2-40B4-BE49-F238E27FC236}">
                    <a16:creationId xmlns:a16="http://schemas.microsoft.com/office/drawing/2014/main" id="{207C34E6-9974-4D1E-3616-38C8BC1EC3A5}"/>
                  </a:ext>
                </a:extLst>
              </p:cNvPr>
              <p:cNvSpPr/>
              <p:nvPr/>
            </p:nvSpPr>
            <p:spPr>
              <a:xfrm rot="10223423">
                <a:off x="1562381" y="3239867"/>
                <a:ext cx="6090530" cy="956229"/>
              </a:xfrm>
              <a:prstGeom prst="trapezoid">
                <a:avLst>
                  <a:gd name="adj" fmla="val 47651"/>
                </a:avLst>
              </a:pr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2" name="사다리꼴 21">
                <a:extLst>
                  <a:ext uri="{FF2B5EF4-FFF2-40B4-BE49-F238E27FC236}">
                    <a16:creationId xmlns:a16="http://schemas.microsoft.com/office/drawing/2014/main" id="{3AEC1031-737E-B648-2BBA-682DDE6900BF}"/>
                  </a:ext>
                </a:extLst>
              </p:cNvPr>
              <p:cNvSpPr/>
              <p:nvPr/>
            </p:nvSpPr>
            <p:spPr>
              <a:xfrm rot="21019122" flipH="1">
                <a:off x="1246050" y="790042"/>
                <a:ext cx="6102591" cy="2491543"/>
              </a:xfrm>
              <a:prstGeom prst="trapezoid">
                <a:avLst>
                  <a:gd name="adj" fmla="val 18507"/>
                </a:avLst>
              </a:prstGeom>
              <a:solidFill>
                <a:srgbClr val="FFEFC0"/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사다리꼴 25">
                <a:extLst>
                  <a:ext uri="{FF2B5EF4-FFF2-40B4-BE49-F238E27FC236}">
                    <a16:creationId xmlns:a16="http://schemas.microsoft.com/office/drawing/2014/main" id="{8383150D-4E0C-CA13-134C-32B69675C837}"/>
                  </a:ext>
                </a:extLst>
              </p:cNvPr>
              <p:cNvSpPr/>
              <p:nvPr/>
            </p:nvSpPr>
            <p:spPr>
              <a:xfrm rot="21008220" flipH="1">
                <a:off x="1253797" y="778710"/>
                <a:ext cx="6102591" cy="2491543"/>
              </a:xfrm>
              <a:prstGeom prst="trapezoid">
                <a:avLst>
                  <a:gd name="adj" fmla="val 18507"/>
                </a:avLst>
              </a:pr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accent4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5BB0B01-16A6-5BC7-4052-CFB59D870D64}"/>
                </a:ext>
              </a:extLst>
            </p:cNvPr>
            <p:cNvSpPr txBox="1"/>
            <p:nvPr/>
          </p:nvSpPr>
          <p:spPr>
            <a:xfrm rot="20884114">
              <a:off x="2015802" y="3646313"/>
              <a:ext cx="1714933" cy="886995"/>
            </a:xfrm>
            <a:prstGeom prst="rect">
              <a:avLst/>
            </a:prstGeom>
            <a:noFill/>
            <a:scene3d>
              <a:camera prst="perspectiveBelow">
                <a:rot lat="1800000" lon="0" rev="0"/>
              </a:camera>
              <a:lightRig rig="threePt" dir="t"/>
            </a:scene3d>
            <a:sp3d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권장연령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: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만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3~8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세</a:t>
              </a:r>
            </a:p>
          </p:txBody>
        </p:sp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EF6C488-0E88-F0EA-4162-7E9FE10BE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10000" b="90000" l="10000" r="90000"/>
                      </a14:imgEffect>
                      <a14:imgEffect>
                        <a14:sharpenSoften amount="-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204475">
              <a:off x="3468081" y="1031613"/>
              <a:ext cx="1543748" cy="104764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/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EF5FBB7E-2C7B-0318-4E0B-B67C16C9E0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31" t="62423" r="56423" b="23251"/>
            <a:stretch/>
          </p:blipFill>
          <p:spPr>
            <a:xfrm rot="21025572">
              <a:off x="2404088" y="1887812"/>
              <a:ext cx="3701135" cy="101870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/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71598BA-0F16-D748-B83B-C344ABBAE1F4}"/>
                </a:ext>
              </a:extLst>
            </p:cNvPr>
            <p:cNvSpPr txBox="1"/>
            <p:nvPr/>
          </p:nvSpPr>
          <p:spPr>
            <a:xfrm rot="21032263">
              <a:off x="3029434" y="2538393"/>
              <a:ext cx="2963643" cy="44677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낱말카드 놀이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DFB7C80-C34B-2BA6-DC25-EF16F7853298}"/>
                </a:ext>
              </a:extLst>
            </p:cNvPr>
            <p:cNvSpPr txBox="1"/>
            <p:nvPr/>
          </p:nvSpPr>
          <p:spPr>
            <a:xfrm rot="21032263">
              <a:off x="2584905" y="1957621"/>
              <a:ext cx="3466858" cy="71804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800" b="1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순우리말 단어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0CE46885-E2C8-A52D-6D41-D98C09B6A23C}"/>
              </a:ext>
            </a:extLst>
          </p:cNvPr>
          <p:cNvSpPr txBox="1"/>
          <p:nvPr/>
        </p:nvSpPr>
        <p:spPr>
          <a:xfrm>
            <a:off x="7130123" y="1172123"/>
            <a:ext cx="130195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dirty="0" err="1">
                <a:solidFill>
                  <a:schemeClr val="bg1">
                    <a:lumMod val="75000"/>
                  </a:schemeClr>
                </a:solidFill>
              </a:rPr>
              <a:t>우리말글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</a:rPr>
              <a:t> 자랑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004568" y="852121"/>
            <a:ext cx="410721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체험키트 </a:t>
            </a:r>
            <a:r>
              <a:rPr lang="en-US" altLang="ko-KR" sz="2800" b="1" dirty="0"/>
              <a:t>2 : </a:t>
            </a:r>
            <a:r>
              <a:rPr lang="ko-KR" altLang="en-US" sz="2800" b="1" dirty="0" err="1"/>
              <a:t>십자말</a:t>
            </a:r>
            <a:r>
              <a:rPr lang="ko-KR" altLang="en-US" sz="2800" b="1" dirty="0"/>
              <a:t> 풀이</a:t>
            </a:r>
            <a:r>
              <a:rPr lang="en-US" altLang="ko-KR" sz="2800" b="1" dirty="0"/>
              <a:t> </a:t>
            </a:r>
            <a:endParaRPr lang="ko-KR" altLang="en-US" sz="2800" b="1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F623C74-EAC0-29AA-0DB8-ABE7BAC99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52" b="98289" l="1583" r="97890">
                        <a14:foregroundMark x1="31125" y1="3830" x2="32884" y2="43032"/>
                        <a14:foregroundMark x1="32884" y1="43032" x2="53576" y2="30236"/>
                        <a14:foregroundMark x1="53576" y1="30236" x2="51290" y2="22820"/>
                        <a14:foregroundMark x1="28195" y1="2037" x2="29426" y2="22901"/>
                        <a14:foregroundMark x1="29426" y1="22901" x2="25029" y2="57213"/>
                        <a14:foregroundMark x1="25029" y1="57213" x2="28370" y2="61043"/>
                        <a14:foregroundMark x1="30422" y1="41076" x2="30012" y2="3015"/>
                        <a14:foregroundMark x1="29660" y1="36675" x2="28546" y2="733"/>
                        <a14:foregroundMark x1="26905" y1="43847" x2="27843" y2="978"/>
                        <a14:foregroundMark x1="27081" y1="57783" x2="23505" y2="85575"/>
                        <a14:foregroundMark x1="23505" y1="85575" x2="23212" y2="86227"/>
                        <a14:foregroundMark x1="293" y1="65200" x2="86284" y2="60636"/>
                        <a14:foregroundMark x1="86284" y1="60636" x2="96776" y2="64955"/>
                        <a14:foregroundMark x1="96776" y1="64955" x2="96952" y2="88590"/>
                        <a14:foregroundMark x1="96952" y1="88590" x2="29015" y2="90954"/>
                        <a14:foregroundMark x1="29015" y1="90954" x2="13892" y2="73513"/>
                        <a14:foregroundMark x1="13892" y1="73513" x2="58324" y2="77751"/>
                        <a14:foregroundMark x1="58324" y1="77751" x2="41501" y2="79870"/>
                        <a14:foregroundMark x1="41501" y1="79870" x2="66237" y2="62103"/>
                        <a14:foregroundMark x1="66237" y1="62103" x2="66061" y2="62592"/>
                        <a14:foregroundMark x1="11547" y1="65933" x2="7210" y2="90057"/>
                        <a14:foregroundMark x1="7210" y1="90057" x2="77608" y2="94947"/>
                        <a14:foregroundMark x1="77608" y1="94947" x2="89742" y2="81581"/>
                        <a14:foregroundMark x1="89742" y1="81581" x2="90270" y2="74654"/>
                        <a14:foregroundMark x1="1231" y1="80848" x2="7620" y2="96740"/>
                        <a14:foregroundMark x1="7620" y1="96740" x2="26612" y2="99593"/>
                        <a14:foregroundMark x1="26612" y1="99593" x2="96776" y2="91606"/>
                        <a14:foregroundMark x1="96776" y1="91606" x2="98007" y2="71883"/>
                        <a14:foregroundMark x1="3634" y1="74165" x2="3634" y2="92176"/>
                        <a14:foregroundMark x1="1583" y1="98289" x2="28722" y2="95518"/>
                        <a14:backgroundMark x1="9379" y1="47433" x2="9730" y2="110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72000" y="3458513"/>
            <a:ext cx="4356131" cy="3133044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53599B5D-D8B3-BD66-869E-E7022BBE7A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869" y="2172031"/>
            <a:ext cx="4356131" cy="441952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96C1DFA-DE90-340F-A9CC-C55C24042A0F}"/>
              </a:ext>
            </a:extLst>
          </p:cNvPr>
          <p:cNvSpPr txBox="1"/>
          <p:nvPr/>
        </p:nvSpPr>
        <p:spPr>
          <a:xfrm>
            <a:off x="7130123" y="1172123"/>
            <a:ext cx="130195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dirty="0" err="1">
                <a:solidFill>
                  <a:schemeClr val="bg1">
                    <a:lumMod val="75000"/>
                  </a:schemeClr>
                </a:solidFill>
              </a:rPr>
              <a:t>우리말글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</a:rPr>
              <a:t> 자랑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4259A5FC-A2B7-1F91-FE29-BCFAA4FFD7A2}"/>
              </a:ext>
            </a:extLst>
          </p:cNvPr>
          <p:cNvSpPr/>
          <p:nvPr/>
        </p:nvSpPr>
        <p:spPr>
          <a:xfrm>
            <a:off x="573084" y="1968759"/>
            <a:ext cx="7997830" cy="453561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094650" y="381905"/>
            <a:ext cx="515389" cy="51538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443485" y="381904"/>
            <a:ext cx="515389" cy="51538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443484" y="999817"/>
            <a:ext cx="515389" cy="51538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 rot="10800000">
            <a:off x="958873" y="1469991"/>
            <a:ext cx="7553360" cy="45719"/>
          </a:xfrm>
          <a:prstGeom prst="rect">
            <a:avLst/>
          </a:prstGeom>
          <a:gradFill>
            <a:gsLst>
              <a:gs pos="66060">
                <a:srgbClr val="9DC3E6">
                  <a:alpha val="40000"/>
                </a:srgbClr>
              </a:gs>
              <a:gs pos="31190">
                <a:schemeClr val="accent1">
                  <a:lumMod val="40000"/>
                  <a:lumOff val="60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48000">
                <a:srgbClr val="9DC3E6">
                  <a:alpha val="4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004567" y="852121"/>
            <a:ext cx="198002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마무리하며</a:t>
            </a:r>
          </a:p>
        </p:txBody>
      </p:sp>
      <p:sp>
        <p:nvSpPr>
          <p:cNvPr id="32" name="TextBox 7"/>
          <p:cNvSpPr txBox="1"/>
          <p:nvPr/>
        </p:nvSpPr>
        <p:spPr>
          <a:xfrm>
            <a:off x="1206381" y="2512615"/>
            <a:ext cx="7058343" cy="349326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1.  </a:t>
            </a: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우리 민족의 </a:t>
            </a:r>
            <a:r>
              <a:rPr lang="ko-KR" altLang="en-US" sz="2800" b="1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얼</a:t>
            </a: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과 </a:t>
            </a:r>
            <a:r>
              <a:rPr lang="ko-KR" altLang="en-US" sz="2800" b="1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정신</a:t>
            </a: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이 담긴 우리말</a:t>
            </a:r>
            <a:endParaRPr lang="en-US" altLang="ko-KR" sz="2800" b="1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2800" b="1" i="0" u="none" strike="noStrike" kern="1200" cap="none" spc="0" normalizeH="0" baseline="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lang="en-US" altLang="ko-KR" sz="1200" b="1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2. </a:t>
            </a: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아름다운 우리말을 왜곡시키고 </a:t>
            </a:r>
            <a:endParaRPr lang="en-US" altLang="ko-KR" sz="2800" b="1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lang="en-US" altLang="ko-KR" sz="2800" b="1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   파괴하는 현실에 대한 </a:t>
            </a:r>
            <a:r>
              <a:rPr lang="ko-KR" altLang="en-US" sz="2800" b="1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심각성 인지</a:t>
            </a:r>
            <a:endParaRPr lang="en-US" altLang="ko-KR" sz="2800" b="1" dirty="0">
              <a:solidFill>
                <a:srgbClr val="FF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lang="en-US" altLang="ko-KR" sz="2800" b="1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en-US" altLang="ko-KR" sz="1100" b="1" i="0" u="none" strike="noStrike" kern="1200" cap="none" spc="0" normalizeH="0" baseline="0" dirty="0">
              <a:solidFill>
                <a:srgbClr val="000000"/>
              </a:solidFill>
              <a:latin typeface="Calibri"/>
              <a:ea typeface="맑은 고딕"/>
              <a:cs typeface="맑은 고딕"/>
            </a:endParaRPr>
          </a:p>
          <a:p>
            <a:pPr marL="0" indent="0" defTabSz="4572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en-US" altLang="ko-KR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3. </a:t>
            </a: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우리말에 대한 </a:t>
            </a:r>
            <a:r>
              <a:rPr lang="ko-KR" altLang="en-US" sz="2800" b="1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자부심</a:t>
            </a:r>
            <a:r>
              <a:rPr lang="ko-KR" altLang="en-US" sz="2800" b="1" dirty="0">
                <a:solidFill>
                  <a:srgbClr val="000000"/>
                </a:solidFill>
                <a:latin typeface="Calibri"/>
                <a:ea typeface="맑은 고딕"/>
                <a:cs typeface="맑은 고딕"/>
              </a:rPr>
              <a:t> 가져 실생활에 </a:t>
            </a:r>
            <a:r>
              <a:rPr lang="ko-KR" altLang="en-US" sz="2800" b="1" dirty="0">
                <a:solidFill>
                  <a:srgbClr val="FF0000"/>
                </a:solidFill>
                <a:latin typeface="Calibri"/>
                <a:ea typeface="맑은 고딕"/>
                <a:cs typeface="맑은 고딕"/>
              </a:rPr>
              <a:t>적용</a:t>
            </a:r>
            <a:endParaRPr kumimoji="0" lang="ko-KR" altLang="en-US" sz="2800" b="1" i="0" u="none" strike="noStrike" kern="1200" cap="none" spc="0" normalizeH="0" baseline="0" dirty="0">
              <a:solidFill>
                <a:srgbClr val="FF0000"/>
              </a:solidFill>
              <a:latin typeface="Calibri"/>
              <a:ea typeface="맑은 고딕"/>
              <a:cs typeface="맑은 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5FDB11-D2A0-BEFD-13DA-2527B9C2F3E7}"/>
              </a:ext>
            </a:extLst>
          </p:cNvPr>
          <p:cNvSpPr txBox="1"/>
          <p:nvPr/>
        </p:nvSpPr>
        <p:spPr>
          <a:xfrm>
            <a:off x="7130123" y="1172123"/>
            <a:ext cx="130195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dirty="0" err="1">
                <a:solidFill>
                  <a:schemeClr val="bg1">
                    <a:lumMod val="75000"/>
                  </a:schemeClr>
                </a:solidFill>
              </a:rPr>
              <a:t>우리말글</a:t>
            </a:r>
            <a:r>
              <a:rPr lang="ko-KR" altLang="en-US" sz="1400" dirty="0">
                <a:solidFill>
                  <a:schemeClr val="bg1">
                    <a:lumMod val="75000"/>
                  </a:schemeClr>
                </a:solidFill>
              </a:rPr>
              <a:t> 자랑</a:t>
            </a:r>
            <a:endParaRPr lang="en-US" altLang="ko-KR" sz="14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142792" y="3167390"/>
            <a:ext cx="198002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b="1" dirty="0"/>
              <a:t>감사합니다</a:t>
            </a:r>
            <a:endParaRPr lang="en-US" altLang="ko-KR" sz="2800" b="1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27B41C6A-066F-D4A2-45F9-E88A7BB40A65}"/>
              </a:ext>
            </a:extLst>
          </p:cNvPr>
          <p:cNvGrpSpPr/>
          <p:nvPr/>
        </p:nvGrpSpPr>
        <p:grpSpPr>
          <a:xfrm>
            <a:off x="3370328" y="2795288"/>
            <a:ext cx="772464" cy="744204"/>
            <a:chOff x="1737358" y="2293314"/>
            <a:chExt cx="1817718" cy="1751216"/>
          </a:xfrm>
        </p:grpSpPr>
        <p:sp>
          <p:nvSpPr>
            <p:cNvPr id="10" name="직사각형 9"/>
            <p:cNvSpPr/>
            <p:nvPr/>
          </p:nvSpPr>
          <p:spPr>
            <a:xfrm>
              <a:off x="1737361" y="2293315"/>
              <a:ext cx="515389" cy="5153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388524" y="2293315"/>
              <a:ext cx="515389" cy="51538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3039687" y="2293315"/>
              <a:ext cx="515389" cy="5153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737360" y="2911228"/>
              <a:ext cx="515389" cy="51538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388524" y="2911227"/>
              <a:ext cx="515389" cy="5153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737359" y="3529141"/>
              <a:ext cx="515389" cy="5153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1737359" y="2293314"/>
              <a:ext cx="515389" cy="5153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737358" y="2911227"/>
              <a:ext cx="515389" cy="51538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252</Words>
  <Application>Microsoft Office PowerPoint</Application>
  <PresentationFormat>화면 슬라이드 쇼(4:3)</PresentationFormat>
  <Paragraphs>64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맑은 고딕</vt:lpstr>
      <vt:lpstr>배달의민족 주아</vt:lpstr>
      <vt:lpstr>휴먼둥근헤드라인</vt:lpstr>
      <vt:lpstr>휴먼매직체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최은진</cp:lastModifiedBy>
  <cp:revision>109</cp:revision>
  <dcterms:created xsi:type="dcterms:W3CDTF">2019-11-27T13:21:28Z</dcterms:created>
  <dcterms:modified xsi:type="dcterms:W3CDTF">2022-07-19T13:18:32Z</dcterms:modified>
  <cp:version/>
</cp:coreProperties>
</file>