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11430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9F4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852160" y="0"/>
            <a:ext cx="3291840" cy="3474720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676656" y="649224"/>
            <a:ext cx="4919472" cy="438912"/>
          </a:xfrm>
          <a:prstGeom prst="roundRect">
            <a:avLst>
              <a:gd name="adj" fmla="val 12000"/>
            </a:avLst>
          </a:prstGeom>
          <a:solidFill>
            <a:srgbClr val="173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41248" y="685800"/>
            <a:ext cx="4663440" cy="3200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180" b="1" lang="ko-KR">
                <a:solidFill>
                  <a:srgbClr val="FFFFFF"/>
                </a:solidFill>
                <a:latin typeface="Noto Sans CJK KR"/>
              </a:rPr>
              <a:t>LANGUAGE FIX  |  우리말 가꿈이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79208" y="566928"/>
            <a:ext cx="960120" cy="7772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200" b="1" lang="ko-KR">
                <a:solidFill>
                  <a:srgbClr val="C85C53"/>
                </a:solidFill>
                <a:latin typeface="Noto Sans CJK KR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810512"/>
            <a:ext cx="8183879" cy="22677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</a:pPr>
            <a:r>
              <a:rPr sz="4200" b="1" lang="ko-KR">
                <a:solidFill>
                  <a:srgbClr val="173E37"/>
                </a:solidFill>
                <a:latin typeface="Noto Sans CJK KR"/>
              </a:rPr>
              <a:t>화장실 안내문,</a:t>
            </a:r>
          </a:p>
          <a:p>
            <a:pPr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</a:pPr>
            <a:r>
              <a:rPr sz="4200" b="1" lang="ko-KR">
                <a:solidFill>
                  <a:srgbClr val="173E37"/>
                </a:solidFill>
                <a:latin typeface="Noto Sans CJK KR"/>
              </a:rPr>
              <a:t>이대로 괜찮을까요?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2376" y="4343400"/>
            <a:ext cx="7909560" cy="6675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0" lang="ko-KR">
                <a:solidFill>
                  <a:srgbClr val="32675B"/>
                </a:solidFill>
                <a:latin typeface="Noto Sans CJK KR"/>
              </a:rPr>
              <a:t>한양대학교 여자 화장실의 중국어 안내문 오류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3232" y="5330952"/>
            <a:ext cx="7726679" cy="473659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asset_rest_cover_crop_9_59_1304_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92" y="5468112"/>
            <a:ext cx="7452360" cy="368503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60120" y="8577072"/>
            <a:ext cx="7223760" cy="1197864"/>
          </a:xfrm>
          <a:prstGeom prst="roundRect">
            <a:avLst>
              <a:gd name="adj" fmla="val 12000"/>
            </a:avLst>
          </a:prstGeom>
          <a:solidFill>
            <a:srgbClr val="173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06424" y="8759952"/>
            <a:ext cx="6912864" cy="4754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FFFFFF"/>
                </a:solidFill>
                <a:latin typeface="Noto Sans CJK SC"/>
              </a:rPr>
              <a:t>衛生用品收去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1560" y="9262872"/>
            <a:ext cx="704088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DDEDE5"/>
                </a:solidFill>
                <a:latin typeface="Noto Sans CJK KR"/>
              </a:rPr>
              <a:t>잘못된 표현, 함께 고쳐 봐요!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5E756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5E756F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5E756F"/>
                </a:solidFill>
                <a:latin typeface="Noto Sans CJK KR"/>
              </a:rPr>
              <a:t>01 / 06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32675B"/>
                </a:solidFill>
                <a:latin typeface="Noto Sans CJK KR"/>
              </a:rPr>
              <a:t>02  /  발견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173E37"/>
                </a:solidFill>
                <a:latin typeface="Noto Sans CJK KR"/>
              </a:rPr>
              <a:t>어디에서 발견했을까요?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5E756F"/>
                </a:solidFill>
                <a:latin typeface="Noto Sans CJK KR"/>
              </a:rPr>
              <a:t>한양대학교 여자 화장실에서 발견한 안내문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5E756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5E756F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5E756F"/>
                </a:solidFill>
                <a:latin typeface="Noto Sans CJK KR"/>
              </a:rPr>
              <a:t>02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60704" y="2542032"/>
            <a:ext cx="7022592" cy="7086600"/>
          </a:xfrm>
          <a:prstGeom prst="roundRect">
            <a:avLst>
              <a:gd name="adj" fmla="val 12000"/>
            </a:avLst>
          </a:prstGeom>
          <a:solidFill>
            <a:srgbClr val="E9F4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asset_be4de5fc13aab2f34aec73903b86d5a8_23_29_860_1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264" y="2697480"/>
            <a:ext cx="4919472" cy="658368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13232" y="9619488"/>
            <a:ext cx="7726679" cy="950976"/>
          </a:xfrm>
          <a:prstGeom prst="roundRect">
            <a:avLst>
              <a:gd name="adj" fmla="val 12000"/>
            </a:avLst>
          </a:prstGeom>
          <a:solidFill>
            <a:srgbClr val="173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32688" y="9774936"/>
            <a:ext cx="7306056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700" b="1" lang="ko-KR">
                <a:solidFill>
                  <a:srgbClr val="FFFFFF"/>
                </a:solidFill>
                <a:latin typeface="Noto Sans CJK SC"/>
              </a:rPr>
              <a:t>衛生用品收去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79576" y="2633472"/>
            <a:ext cx="63093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lang="ko-KR">
                <a:solidFill>
                  <a:srgbClr val="32675B"/>
                </a:solidFill>
                <a:latin typeface="Noto Sans CJK KR"/>
              </a:rPr>
              <a:t>한양대학교 여자 화장실 · 위생용품 수거함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680" y="10652760"/>
            <a:ext cx="7315200" cy="1737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880" b="0" lang="ko-KR">
                <a:solidFill>
                  <a:srgbClr val="5E756F"/>
                </a:solidFill>
                <a:latin typeface="Noto Sans CJK KR"/>
              </a:rPr>
              <a:t>발견 장소: 한양대학교 여자 화장실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9F4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32675B"/>
                </a:solidFill>
                <a:latin typeface="Noto Sans CJK KR"/>
              </a:rPr>
              <a:t>03  /  문제 분석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173E37"/>
                </a:solidFill>
                <a:latin typeface="Noto Sans CJK KR"/>
              </a:rPr>
              <a:t>어떤 부분이 잘못됐을까요?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5E756F"/>
                </a:solidFill>
                <a:latin typeface="Noto Sans CJK KR"/>
              </a:rPr>
              <a:t>원래 안내하려던 의미와 번역 표현을 비교해 봅시다.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5E756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5E756F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5E756F"/>
                </a:solidFill>
                <a:latin typeface="Noto Sans CJK KR"/>
              </a:rPr>
              <a:t>03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2615184"/>
            <a:ext cx="7863840" cy="1874519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86384" y="2816352"/>
            <a:ext cx="7562088" cy="9509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4000" b="1" lang="ko-KR">
                <a:solidFill>
                  <a:srgbClr val="C85C53"/>
                </a:solidFill>
                <a:latin typeface="Noto Sans CJK SC"/>
              </a:rPr>
              <a:t>衛生用品收去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758184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실제 안내문에 적힌 중국어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4818888"/>
            <a:ext cx="7772400" cy="217627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asset_rest_text_crop_9_54_1305_3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" y="4983480"/>
            <a:ext cx="7461504" cy="18288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685800" y="7315200"/>
            <a:ext cx="7772400" cy="2926080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0120" y="7580375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173E37"/>
                </a:solidFill>
                <a:latin typeface="Noto Sans CJK KR"/>
              </a:rPr>
              <a:t>왜 어색할까요?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0120" y="8174736"/>
            <a:ext cx="7086600" cy="16093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</a:pPr>
            <a:r>
              <a:rPr sz="2000" b="0" lang="ko-KR">
                <a:solidFill>
                  <a:srgbClr val="173E37"/>
                </a:solidFill>
                <a:latin typeface="Noto Sans CJK KR"/>
              </a:rPr>
              <a:t>'收去'는 물건을 가져간다는 의미로</a:t>
            </a:r>
          </a:p>
          <a:p>
            <a:pPr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</a:pPr>
            <a:r>
              <a:rPr sz="2000" b="0" lang="ko-KR">
                <a:solidFill>
                  <a:srgbClr val="173E37"/>
                </a:solidFill>
                <a:latin typeface="Noto Sans CJK KR"/>
              </a:rPr>
              <a:t>읽힐 수 있어, 이 수거함에 버리라는</a:t>
            </a:r>
          </a:p>
          <a:p>
            <a:pPr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</a:pPr>
            <a:r>
              <a:rPr sz="2000" b="0" lang="ko-KR">
                <a:solidFill>
                  <a:srgbClr val="173E37"/>
                </a:solidFill>
                <a:latin typeface="Noto Sans CJK KR"/>
              </a:rPr>
              <a:t>안내 표현으로는 자연스럽지 않습니다.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32675B"/>
                </a:solidFill>
                <a:latin typeface="Noto Sans CJK KR"/>
              </a:rPr>
              <a:t>04  /  개선 제안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173E37"/>
                </a:solidFill>
                <a:latin typeface="Noto Sans CJK KR"/>
              </a:rPr>
              <a:t>이렇게 고치면 더 정확해요!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5E756F"/>
                </a:solidFill>
                <a:latin typeface="Noto Sans CJK KR"/>
              </a:rPr>
              <a:t>실제 사용 상황에 맞는 자연스러운 표현으로 바꿉니다.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5E756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5E756F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5E756F"/>
                </a:solidFill>
                <a:latin typeface="Noto Sans CJK KR"/>
              </a:rPr>
              <a:t>04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4088" y="2752344"/>
            <a:ext cx="7744968" cy="4279392"/>
          </a:xfrm>
          <a:prstGeom prst="roundRect">
            <a:avLst>
              <a:gd name="adj" fmla="val 12000"/>
            </a:avLst>
          </a:prstGeom>
          <a:solidFill>
            <a:srgbClr val="DAEF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014984" y="3127248"/>
            <a:ext cx="2395728" cy="438912"/>
          </a:xfrm>
          <a:prstGeom prst="roundRect">
            <a:avLst>
              <a:gd name="adj" fmla="val 12000"/>
            </a:avLst>
          </a:prstGeom>
          <a:solidFill>
            <a:srgbClr val="173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88136" y="3154680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lang="ko-KR">
                <a:solidFill>
                  <a:srgbClr val="FFFFFF"/>
                </a:solidFill>
                <a:latin typeface="Noto Sans CJK KR"/>
              </a:rPr>
              <a:t>추천 표현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24128" y="3849624"/>
            <a:ext cx="7077456" cy="1417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700" b="1" lang="ko-KR">
                <a:solidFill>
                  <a:srgbClr val="173E37"/>
                </a:solidFill>
                <a:latin typeface="Noto Sans CJK SC"/>
              </a:rPr>
              <a:t>衛生用品投放處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8992" y="5559552"/>
            <a:ext cx="6967728" cy="6949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100" b="0" lang="ko-KR">
                <a:solidFill>
                  <a:srgbClr val="32675B"/>
                </a:solidFill>
                <a:latin typeface="Noto Sans CJK KR"/>
              </a:rPr>
              <a:t>위생용품을 버리는 장소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60120" y="7488936"/>
            <a:ext cx="7269480" cy="2157984"/>
          </a:xfrm>
          <a:prstGeom prst="roundRect">
            <a:avLst>
              <a:gd name="adj" fmla="val 12000"/>
            </a:avLst>
          </a:prstGeom>
          <a:solidFill>
            <a:srgbClr val="E9F4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216152" y="7735824"/>
            <a:ext cx="6675120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173E37"/>
                </a:solidFill>
                <a:latin typeface="Noto Sans CJK KR"/>
              </a:rPr>
              <a:t>왜 더 좋을까요?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8357616"/>
            <a:ext cx="6629400" cy="104241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173E37"/>
                </a:solidFill>
                <a:latin typeface="Noto Sans CJK KR"/>
              </a:rPr>
              <a:t>'投放處'는 지정된 장소에 물건을</a:t>
            </a:r>
          </a:p>
          <a:p>
            <a:pPr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173E37"/>
                </a:solidFill>
                <a:latin typeface="Noto Sans CJK KR"/>
              </a:rPr>
              <a:t>넣는다는 뜻을 더 분명하게 전달합니다.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9F4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32675B"/>
                </a:solidFill>
                <a:latin typeface="Noto Sans CJK KR"/>
              </a:rPr>
              <a:t>05  /  표현 비교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173E37"/>
                </a:solidFill>
                <a:latin typeface="Noto Sans CJK KR"/>
              </a:rPr>
              <a:t>수정 전과 수정 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5E756F"/>
                </a:solidFill>
                <a:latin typeface="Noto Sans CJK KR"/>
              </a:rPr>
              <a:t>어떤 표현이 더 쉽고 정확하게 이해되나요?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5E756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5E756F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5E756F"/>
                </a:solidFill>
                <a:latin typeface="Noto Sans CJK KR"/>
              </a:rPr>
              <a:t>05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03504" y="2779776"/>
            <a:ext cx="3767328" cy="5468112"/>
          </a:xfrm>
          <a:prstGeom prst="roundRect">
            <a:avLst>
              <a:gd name="adj" fmla="val 12000"/>
            </a:avLst>
          </a:prstGeom>
          <a:solidFill>
            <a:srgbClr val="F9E7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4745736" y="2779776"/>
            <a:ext cx="3776472" cy="5468112"/>
          </a:xfrm>
          <a:prstGeom prst="roundRect">
            <a:avLst>
              <a:gd name="adj" fmla="val 12000"/>
            </a:avLst>
          </a:prstGeom>
          <a:solidFill>
            <a:srgbClr val="DAEF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6112" y="3035808"/>
            <a:ext cx="3191256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C85C53"/>
                </a:solidFill>
                <a:latin typeface="Noto Sans CJK KR"/>
              </a:rPr>
              <a:t>BEFORE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6112" y="3584448"/>
            <a:ext cx="3191256" cy="3566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C85C53"/>
                </a:solidFill>
                <a:latin typeface="Noto Sans CJK KR"/>
              </a:rPr>
              <a:t>수정 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6816" y="4352544"/>
            <a:ext cx="1051560" cy="8961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5700" b="1" lang="ko-KR">
                <a:solidFill>
                  <a:srgbClr val="C85C53"/>
                </a:solidFill>
                <a:latin typeface="Noto Sans CJK KR"/>
              </a:rPr>
              <a:t>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3816" y="5468112"/>
            <a:ext cx="3364992" cy="1636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600" b="1" lang="ko-KR">
                <a:solidFill>
                  <a:srgbClr val="173E37"/>
                </a:solidFill>
                <a:latin typeface="Noto Sans CJK SC"/>
              </a:rPr>
              <a:t>衛生用品收去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8952" y="7342631"/>
            <a:ext cx="3502152" cy="51206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어색한 수거함 안내문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84064" y="3035808"/>
            <a:ext cx="3136392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32675B"/>
                </a:solidFill>
                <a:latin typeface="Noto Sans CJK KR"/>
              </a:rPr>
              <a:t>AFTER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84064" y="3584448"/>
            <a:ext cx="3136392" cy="3566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32675B"/>
                </a:solidFill>
                <a:latin typeface="Noto Sans CJK KR"/>
              </a:rPr>
              <a:t>수정 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9048" y="4352544"/>
            <a:ext cx="1051560" cy="8961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5200" b="1" lang="ko-KR">
                <a:solidFill>
                  <a:srgbClr val="32675B"/>
                </a:solidFill>
                <a:latin typeface="Noto Sans CJK KR"/>
              </a:rPr>
              <a:t>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7760" y="5468112"/>
            <a:ext cx="3401568" cy="1636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lang="ko-KR">
                <a:solidFill>
                  <a:srgbClr val="173E37"/>
                </a:solidFill>
                <a:latin typeface="Noto Sans CJK SC"/>
              </a:rPr>
              <a:t>衛生用品投放處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19472" y="7342631"/>
            <a:ext cx="3401568" cy="5577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위생용품을 버리는 장소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8952" y="8759952"/>
            <a:ext cx="7616952" cy="117043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42415" y="9043416"/>
            <a:ext cx="7086600" cy="5852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lang="ko-KR">
                <a:solidFill>
                  <a:srgbClr val="173E37"/>
                </a:solidFill>
                <a:latin typeface="Noto Sans CJK KR"/>
              </a:rPr>
              <a:t>핵심  |  안내문의 뜻을 정확하게 전달하는 표현이 중요합니다.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73E3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583680" y="0"/>
            <a:ext cx="2560320" cy="3474720"/>
          </a:xfrm>
          <a:prstGeom prst="roundRect">
            <a:avLst>
              <a:gd name="adj" fmla="val 12000"/>
            </a:avLst>
          </a:prstGeom>
          <a:solidFill>
            <a:srgbClr val="3267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13232" y="667512"/>
            <a:ext cx="4041648" cy="457200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13816" y="722376"/>
            <a:ext cx="37947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lang="ko-KR">
                <a:solidFill>
                  <a:srgbClr val="173E37"/>
                </a:solidFill>
                <a:latin typeface="Noto Sans CJK KR"/>
              </a:rPr>
              <a:t>우리말 가꿈이  |  언어 개선 캠페인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6656" y="1728216"/>
            <a:ext cx="8092440" cy="2596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FFFFFF"/>
                </a:solidFill>
                <a:latin typeface="Noto Sans CJK KR"/>
              </a:rPr>
              <a:t>짧은 안내문도,</a:t>
            </a:r>
          </a:p>
          <a:p>
            <a:pPr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FFFFFF"/>
                </a:solidFill>
                <a:latin typeface="Noto Sans CJK KR"/>
              </a:rPr>
              <a:t>정확하게 전달해야 합니다.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0664" y="4882896"/>
            <a:ext cx="7223760" cy="5486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lang="ko-KR">
                <a:solidFill>
                  <a:srgbClr val="D5E4DD"/>
                </a:solidFill>
                <a:latin typeface="Noto Sans CJK KR"/>
              </a:rPr>
              <a:t>우리가 바꿀 수 있는 작은 언어 습관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04088" y="5742432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914400" y="5943600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14984" y="6016752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173E37"/>
                </a:solidFill>
                <a:latin typeface="Noto Sans CJK KR"/>
              </a:rP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00784" y="5888736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173E37"/>
                </a:solidFill>
                <a:latin typeface="Noto Sans CJK KR"/>
              </a:rPr>
              <a:t>상황에 맞게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6300216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사용 목적을 먼저 확인하기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04088" y="7123176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914400" y="7324344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14984" y="7397496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173E37"/>
                </a:solidFill>
                <a:latin typeface="Noto Sans CJK KR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0784" y="7269480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173E37"/>
                </a:solidFill>
                <a:latin typeface="Noto Sans CJK KR"/>
              </a:rPr>
              <a:t>쉽고 자연스럽게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7680960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읽는 사람에게 익숙한 표현 쓰기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04088" y="8503920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914400" y="8705088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D7EAE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14984" y="8778240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173E37"/>
                </a:solidFill>
                <a:latin typeface="Noto Sans CJK KR"/>
              </a:rP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00784" y="8650224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173E37"/>
                </a:solidFill>
                <a:latin typeface="Noto Sans CJK KR"/>
              </a:rPr>
              <a:t>정확하게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00784" y="9061704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5E756F"/>
                </a:solidFill>
                <a:latin typeface="Noto Sans CJK KR"/>
              </a:rPr>
              <a:t>뜻이 제대로 전달되는지 다시 보기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4088" y="10552176"/>
            <a:ext cx="62179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E4EEE8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60920" y="10552176"/>
            <a:ext cx="1152144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lang="ko-KR">
                <a:solidFill>
                  <a:srgbClr val="E4EEE8"/>
                </a:solidFill>
                <a:latin typeface="Noto Sans CJK KR"/>
              </a:rPr>
              <a:t>06 / 06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