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57" r:id="rId2"/>
    <p:sldId id="265" r:id="rId3"/>
    <p:sldId id="271" r:id="rId4"/>
    <p:sldId id="273" r:id="rId5"/>
    <p:sldId id="267" r:id="rId6"/>
    <p:sldId id="270" r:id="rId7"/>
    <p:sldId id="274" r:id="rId8"/>
    <p:sldId id="256" r:id="rId9"/>
    <p:sldId id="264" r:id="rId10"/>
    <p:sldId id="275" r:id="rId11"/>
  </p:sldIdLst>
  <p:sldSz cx="7199313" cy="7199313"/>
  <p:notesSz cx="6858000" cy="9144000"/>
  <p:embeddedFontLst>
    <p:embeddedFont>
      <p:font typeface="a남한산성" panose="02020600000000000000" pitchFamily="18" charset="-127"/>
      <p:regular r:id="rId12"/>
    </p:embeddedFont>
    <p:embeddedFont>
      <p:font typeface="a오름M" panose="02020600000000000000" pitchFamily="18" charset="-127"/>
      <p:regular r:id="rId13"/>
    </p:embeddedFont>
    <p:embeddedFont>
      <p:font typeface="a이끌림M" panose="02020600000000000000" pitchFamily="18" charset="-127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함초롬바탕" panose="02030604000101010101" pitchFamily="18" charset="-127"/>
      <p:regular r:id="rId21"/>
      <p:bold r:id="rId2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68" userDrawn="1">
          <p15:clr>
            <a:srgbClr val="A4A3A4"/>
          </p15:clr>
        </p15:guide>
        <p15:guide id="2" pos="22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C99D"/>
    <a:srgbClr val="ECDAC1"/>
    <a:srgbClr val="EA2B2C"/>
    <a:srgbClr val="F7AFAF"/>
    <a:srgbClr val="FFCCCC"/>
    <a:srgbClr val="F6B0D8"/>
    <a:srgbClr val="F4B2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1507" y="322"/>
      </p:cViewPr>
      <p:guideLst>
        <p:guide orient="horz" pos="2268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949" y="1178222"/>
            <a:ext cx="6119416" cy="2506427"/>
          </a:xfrm>
        </p:spPr>
        <p:txBody>
          <a:bodyPr anchor="b"/>
          <a:lstStyle>
            <a:lvl1pPr algn="ctr">
              <a:defRPr sz="472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9914" y="3781306"/>
            <a:ext cx="5399485" cy="1738167"/>
          </a:xfrm>
        </p:spPr>
        <p:txBody>
          <a:bodyPr/>
          <a:lstStyle>
            <a:lvl1pPr marL="0" indent="0" algn="ctr">
              <a:buNone/>
              <a:defRPr sz="1890"/>
            </a:lvl1pPr>
            <a:lvl2pPr marL="359954" indent="0" algn="ctr">
              <a:buNone/>
              <a:defRPr sz="1575"/>
            </a:lvl2pPr>
            <a:lvl3pPr marL="719907" indent="0" algn="ctr">
              <a:buNone/>
              <a:defRPr sz="1417"/>
            </a:lvl3pPr>
            <a:lvl4pPr marL="1079861" indent="0" algn="ctr">
              <a:buNone/>
              <a:defRPr sz="1260"/>
            </a:lvl4pPr>
            <a:lvl5pPr marL="1439814" indent="0" algn="ctr">
              <a:buNone/>
              <a:defRPr sz="1260"/>
            </a:lvl5pPr>
            <a:lvl6pPr marL="1799768" indent="0" algn="ctr">
              <a:buNone/>
              <a:defRPr sz="1260"/>
            </a:lvl6pPr>
            <a:lvl7pPr marL="2159721" indent="0" algn="ctr">
              <a:buNone/>
              <a:defRPr sz="1260"/>
            </a:lvl7pPr>
            <a:lvl8pPr marL="2519675" indent="0" algn="ctr">
              <a:buNone/>
              <a:defRPr sz="1260"/>
            </a:lvl8pPr>
            <a:lvl9pPr marL="2879628" indent="0" algn="ctr">
              <a:buNone/>
              <a:defRPr sz="126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87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34919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204" y="1794831"/>
            <a:ext cx="6209407" cy="2994714"/>
          </a:xfrm>
        </p:spPr>
        <p:txBody>
          <a:bodyPr anchor="b"/>
          <a:lstStyle>
            <a:lvl1pPr>
              <a:defRPr sz="472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1204" y="4817876"/>
            <a:ext cx="6209407" cy="1574849"/>
          </a:xfrm>
        </p:spPr>
        <p:txBody>
          <a:bodyPr/>
          <a:lstStyle>
            <a:lvl1pPr marL="0" indent="0">
              <a:buNone/>
              <a:defRPr sz="1890">
                <a:solidFill>
                  <a:schemeClr val="tx1"/>
                </a:solidFill>
              </a:defRPr>
            </a:lvl1pPr>
            <a:lvl2pPr marL="359954" indent="0">
              <a:buNone/>
              <a:defRPr sz="1575">
                <a:solidFill>
                  <a:schemeClr val="tx1">
                    <a:tint val="75000"/>
                  </a:schemeClr>
                </a:solidFill>
              </a:defRPr>
            </a:lvl2pPr>
            <a:lvl3pPr marL="719907" indent="0">
              <a:buNone/>
              <a:defRPr sz="1417">
                <a:solidFill>
                  <a:schemeClr val="tx1">
                    <a:tint val="75000"/>
                  </a:schemeClr>
                </a:solidFill>
              </a:defRPr>
            </a:lvl3pPr>
            <a:lvl4pPr marL="1079861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4pPr>
            <a:lvl5pPr marL="1439814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5pPr>
            <a:lvl6pPr marL="1799768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6pPr>
            <a:lvl7pPr marL="2159721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7pPr>
            <a:lvl8pPr marL="2519675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8pPr>
            <a:lvl9pPr marL="2879628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299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4953" y="1916484"/>
            <a:ext cx="3059708" cy="45678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644652" y="1916484"/>
            <a:ext cx="3059708" cy="456789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1231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1" y="383299"/>
            <a:ext cx="6209407" cy="139153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891" y="1764832"/>
            <a:ext cx="3045646" cy="864917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891" y="2629749"/>
            <a:ext cx="3045646" cy="386796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644652" y="1764832"/>
            <a:ext cx="3060646" cy="864917"/>
          </a:xfrm>
        </p:spPr>
        <p:txBody>
          <a:bodyPr anchor="b"/>
          <a:lstStyle>
            <a:lvl1pPr marL="0" indent="0">
              <a:buNone/>
              <a:defRPr sz="1890" b="1"/>
            </a:lvl1pPr>
            <a:lvl2pPr marL="359954" indent="0">
              <a:buNone/>
              <a:defRPr sz="1575" b="1"/>
            </a:lvl2pPr>
            <a:lvl3pPr marL="719907" indent="0">
              <a:buNone/>
              <a:defRPr sz="1417" b="1"/>
            </a:lvl3pPr>
            <a:lvl4pPr marL="1079861" indent="0">
              <a:buNone/>
              <a:defRPr sz="1260" b="1"/>
            </a:lvl4pPr>
            <a:lvl5pPr marL="1439814" indent="0">
              <a:buNone/>
              <a:defRPr sz="1260" b="1"/>
            </a:lvl5pPr>
            <a:lvl6pPr marL="1799768" indent="0">
              <a:buNone/>
              <a:defRPr sz="1260" b="1"/>
            </a:lvl6pPr>
            <a:lvl7pPr marL="2159721" indent="0">
              <a:buNone/>
              <a:defRPr sz="1260" b="1"/>
            </a:lvl7pPr>
            <a:lvl8pPr marL="2519675" indent="0">
              <a:buNone/>
              <a:defRPr sz="1260" b="1"/>
            </a:lvl8pPr>
            <a:lvl9pPr marL="2879628" indent="0">
              <a:buNone/>
              <a:defRPr sz="126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644652" y="2629749"/>
            <a:ext cx="3060646" cy="3867965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179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821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7205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479954"/>
            <a:ext cx="2321966" cy="1679840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60646" y="1036570"/>
            <a:ext cx="3644652" cy="5116178"/>
          </a:xfrm>
        </p:spPr>
        <p:txBody>
          <a:bodyPr/>
          <a:lstStyle>
            <a:lvl1pPr>
              <a:defRPr sz="2519"/>
            </a:lvl1pPr>
            <a:lvl2pPr>
              <a:defRPr sz="2204"/>
            </a:lvl2pPr>
            <a:lvl3pPr>
              <a:defRPr sz="1890"/>
            </a:lvl3pPr>
            <a:lvl4pPr>
              <a:defRPr sz="1575"/>
            </a:lvl4pPr>
            <a:lvl5pPr>
              <a:defRPr sz="1575"/>
            </a:lvl5pPr>
            <a:lvl6pPr>
              <a:defRPr sz="1575"/>
            </a:lvl6pPr>
            <a:lvl7pPr>
              <a:defRPr sz="1575"/>
            </a:lvl7pPr>
            <a:lvl8pPr>
              <a:defRPr sz="1575"/>
            </a:lvl8pPr>
            <a:lvl9pPr>
              <a:defRPr sz="1575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159794"/>
            <a:ext cx="2321966" cy="4001285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2390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890" y="479954"/>
            <a:ext cx="2321966" cy="1679840"/>
          </a:xfrm>
        </p:spPr>
        <p:txBody>
          <a:bodyPr anchor="b"/>
          <a:lstStyle>
            <a:lvl1pPr>
              <a:defRPr sz="251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60646" y="1036570"/>
            <a:ext cx="3644652" cy="5116178"/>
          </a:xfrm>
        </p:spPr>
        <p:txBody>
          <a:bodyPr anchor="t"/>
          <a:lstStyle>
            <a:lvl1pPr marL="0" indent="0">
              <a:buNone/>
              <a:defRPr sz="2519"/>
            </a:lvl1pPr>
            <a:lvl2pPr marL="359954" indent="0">
              <a:buNone/>
              <a:defRPr sz="2204"/>
            </a:lvl2pPr>
            <a:lvl3pPr marL="719907" indent="0">
              <a:buNone/>
              <a:defRPr sz="1890"/>
            </a:lvl3pPr>
            <a:lvl4pPr marL="1079861" indent="0">
              <a:buNone/>
              <a:defRPr sz="1575"/>
            </a:lvl4pPr>
            <a:lvl5pPr marL="1439814" indent="0">
              <a:buNone/>
              <a:defRPr sz="1575"/>
            </a:lvl5pPr>
            <a:lvl6pPr marL="1799768" indent="0">
              <a:buNone/>
              <a:defRPr sz="1575"/>
            </a:lvl6pPr>
            <a:lvl7pPr marL="2159721" indent="0">
              <a:buNone/>
              <a:defRPr sz="1575"/>
            </a:lvl7pPr>
            <a:lvl8pPr marL="2519675" indent="0">
              <a:buNone/>
              <a:defRPr sz="1575"/>
            </a:lvl8pPr>
            <a:lvl9pPr marL="2879628" indent="0">
              <a:buNone/>
              <a:defRPr sz="1575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890" y="2159794"/>
            <a:ext cx="2321966" cy="4001285"/>
          </a:xfrm>
        </p:spPr>
        <p:txBody>
          <a:bodyPr/>
          <a:lstStyle>
            <a:lvl1pPr marL="0" indent="0">
              <a:buNone/>
              <a:defRPr sz="1260"/>
            </a:lvl1pPr>
            <a:lvl2pPr marL="359954" indent="0">
              <a:buNone/>
              <a:defRPr sz="1102"/>
            </a:lvl2pPr>
            <a:lvl3pPr marL="719907" indent="0">
              <a:buNone/>
              <a:defRPr sz="945"/>
            </a:lvl3pPr>
            <a:lvl4pPr marL="1079861" indent="0">
              <a:buNone/>
              <a:defRPr sz="787"/>
            </a:lvl4pPr>
            <a:lvl5pPr marL="1439814" indent="0">
              <a:buNone/>
              <a:defRPr sz="787"/>
            </a:lvl5pPr>
            <a:lvl6pPr marL="1799768" indent="0">
              <a:buNone/>
              <a:defRPr sz="787"/>
            </a:lvl6pPr>
            <a:lvl7pPr marL="2159721" indent="0">
              <a:buNone/>
              <a:defRPr sz="787"/>
            </a:lvl7pPr>
            <a:lvl8pPr marL="2519675" indent="0">
              <a:buNone/>
              <a:defRPr sz="787"/>
            </a:lvl8pPr>
            <a:lvl9pPr marL="2879628" indent="0">
              <a:buNone/>
              <a:defRPr sz="787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563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5413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152009" y="383297"/>
            <a:ext cx="1552352" cy="610108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4953" y="383297"/>
            <a:ext cx="4567064" cy="610108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2008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C9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4953" y="383299"/>
            <a:ext cx="6209407" cy="13915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4953" y="1916484"/>
            <a:ext cx="6209407" cy="45678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4953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8D7A9-E171-46E9-8BCA-BD4FBCC3053C}" type="datetimeFigureOut">
              <a:rPr lang="ko-KR" altLang="en-US" smtClean="0"/>
              <a:t>2021-10-02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84773" y="6672698"/>
            <a:ext cx="2429768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84515" y="6672698"/>
            <a:ext cx="1619845" cy="38329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4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865EB-1AC6-47DA-963A-5312FA0A723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8886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19907" rtl="0" eaLnBrk="1" latinLnBrk="1" hangingPunct="1">
        <a:lnSpc>
          <a:spcPct val="90000"/>
        </a:lnSpc>
        <a:spcBef>
          <a:spcPct val="0"/>
        </a:spcBef>
        <a:buNone/>
        <a:defRPr sz="346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9977" indent="-179977" algn="l" defTabSz="719907" rtl="0" eaLnBrk="1" latinLnBrk="1" hangingPunct="1">
        <a:lnSpc>
          <a:spcPct val="90000"/>
        </a:lnSpc>
        <a:spcBef>
          <a:spcPts val="787"/>
        </a:spcBef>
        <a:buFont typeface="Arial" panose="020B0604020202020204" pitchFamily="34" charset="0"/>
        <a:buChar char="•"/>
        <a:defRPr sz="2204" kern="1200">
          <a:solidFill>
            <a:schemeClr val="tx1"/>
          </a:solidFill>
          <a:latin typeface="+mn-lt"/>
          <a:ea typeface="+mn-ea"/>
          <a:cs typeface="+mn-cs"/>
        </a:defRPr>
      </a:lvl1pPr>
      <a:lvl2pPr marL="539930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899884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3pPr>
      <a:lvl4pPr marL="1259837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619791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979745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339698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699652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3059605" indent="-179977" algn="l" defTabSz="719907" rtl="0" eaLnBrk="1" latinLnBrk="1" hangingPunct="1">
        <a:lnSpc>
          <a:spcPct val="90000"/>
        </a:lnSpc>
        <a:spcBef>
          <a:spcPts val="394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1pPr>
      <a:lvl2pPr marL="359954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719907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3pPr>
      <a:lvl4pPr marL="1079861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4pPr>
      <a:lvl5pPr marL="1439814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5pPr>
      <a:lvl6pPr marL="1799768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6pPr>
      <a:lvl7pPr marL="2159721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7pPr>
      <a:lvl8pPr marL="2519675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8pPr>
      <a:lvl9pPr marL="2879628" algn="l" defTabSz="719907" rtl="0" eaLnBrk="1" latinLnBrk="1" hangingPunct="1">
        <a:defRPr sz="141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hykorean@hanyang.ac.kr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세종어진">
            <a:extLst>
              <a:ext uri="{FF2B5EF4-FFF2-40B4-BE49-F238E27FC236}">
                <a16:creationId xmlns:a16="http://schemas.microsoft.com/office/drawing/2014/main" id="{D3F15C06-DA3D-4A42-A3C5-29AB5F9DD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658"/>
            <a:ext cx="7239000" cy="1030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B63256DD-735E-4A4A-9B7A-1A4F4A4A37C2}"/>
              </a:ext>
            </a:extLst>
          </p:cNvPr>
          <p:cNvCxnSpPr/>
          <p:nvPr/>
        </p:nvCxnSpPr>
        <p:spPr>
          <a:xfrm>
            <a:off x="712177" y="4062493"/>
            <a:ext cx="575896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직선 연결선 9">
            <a:extLst>
              <a:ext uri="{FF2B5EF4-FFF2-40B4-BE49-F238E27FC236}">
                <a16:creationId xmlns:a16="http://schemas.microsoft.com/office/drawing/2014/main" id="{3EE228F8-C4BE-4976-BA51-FB0C7404711E}"/>
              </a:ext>
            </a:extLst>
          </p:cNvPr>
          <p:cNvCxnSpPr/>
          <p:nvPr/>
        </p:nvCxnSpPr>
        <p:spPr>
          <a:xfrm>
            <a:off x="712176" y="5563300"/>
            <a:ext cx="5758961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085A73D-9219-4B6A-ABFA-D4C92D0AA21D}"/>
              </a:ext>
            </a:extLst>
          </p:cNvPr>
          <p:cNvSpPr txBox="1"/>
          <p:nvPr/>
        </p:nvSpPr>
        <p:spPr>
          <a:xfrm>
            <a:off x="2494874" y="4704778"/>
            <a:ext cx="219356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000" b="1" dirty="0">
                <a:latin typeface="a오름M" panose="02020600000000000000" pitchFamily="18" charset="-127"/>
                <a:ea typeface="a오름M" panose="02020600000000000000" pitchFamily="18" charset="-127"/>
              </a:rPr>
              <a:t>한 글 날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2F71C5F-D166-4F7E-A730-2500C3F5DAC5}"/>
              </a:ext>
            </a:extLst>
          </p:cNvPr>
          <p:cNvSpPr txBox="1"/>
          <p:nvPr/>
        </p:nvSpPr>
        <p:spPr>
          <a:xfrm>
            <a:off x="4046686" y="6840529"/>
            <a:ext cx="253627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100" b="1" dirty="0">
                <a:latin typeface="a오름M" panose="02020600000000000000" pitchFamily="18" charset="-127"/>
                <a:ea typeface="a오름M" panose="02020600000000000000" pitchFamily="18" charset="-127"/>
              </a:rPr>
              <a:t>양재영</a:t>
            </a:r>
            <a:r>
              <a:rPr lang="en-US" altLang="ko-KR" sz="1100" b="1" dirty="0">
                <a:latin typeface="a오름M" panose="02020600000000000000" pitchFamily="18" charset="-127"/>
                <a:ea typeface="a오름M" panose="02020600000000000000" pitchFamily="18" charset="-127"/>
              </a:rPr>
              <a:t>, </a:t>
            </a:r>
            <a:r>
              <a:rPr lang="ko-KR" altLang="en-US" sz="1100" b="1" dirty="0" err="1">
                <a:latin typeface="a오름M" panose="02020600000000000000" pitchFamily="18" charset="-127"/>
                <a:ea typeface="a오름M" panose="02020600000000000000" pitchFamily="18" charset="-127"/>
              </a:rPr>
              <a:t>신여름</a:t>
            </a:r>
            <a:r>
              <a:rPr lang="en-US" altLang="ko-KR" sz="1100" b="1" dirty="0">
                <a:latin typeface="a오름M" panose="02020600000000000000" pitchFamily="18" charset="-127"/>
                <a:ea typeface="a오름M" panose="02020600000000000000" pitchFamily="18" charset="-127"/>
              </a:rPr>
              <a:t>, </a:t>
            </a:r>
            <a:r>
              <a:rPr lang="ko-KR" altLang="en-US" sz="1100" b="1" dirty="0" err="1">
                <a:latin typeface="a오름M" panose="02020600000000000000" pitchFamily="18" charset="-127"/>
                <a:ea typeface="a오름M" panose="02020600000000000000" pitchFamily="18" charset="-127"/>
              </a:rPr>
              <a:t>신준혁</a:t>
            </a:r>
            <a:r>
              <a:rPr lang="en-US" altLang="ko-KR" sz="1100" b="1" dirty="0">
                <a:latin typeface="a오름M" panose="02020600000000000000" pitchFamily="18" charset="-127"/>
                <a:ea typeface="a오름M" panose="02020600000000000000" pitchFamily="18" charset="-127"/>
              </a:rPr>
              <a:t>, </a:t>
            </a:r>
            <a:r>
              <a:rPr lang="ko-KR" altLang="en-US" sz="1100" b="1" dirty="0" err="1">
                <a:latin typeface="a오름M" panose="02020600000000000000" pitchFamily="18" charset="-127"/>
                <a:ea typeface="a오름M" panose="02020600000000000000" pitchFamily="18" charset="-127"/>
              </a:rPr>
              <a:t>안지홍</a:t>
            </a:r>
            <a:r>
              <a:rPr lang="en-US" altLang="ko-KR" sz="1100" b="1" dirty="0">
                <a:latin typeface="a오름M" panose="02020600000000000000" pitchFamily="18" charset="-127"/>
                <a:ea typeface="a오름M" panose="02020600000000000000" pitchFamily="18" charset="-127"/>
              </a:rPr>
              <a:t>, </a:t>
            </a:r>
            <a:r>
              <a:rPr lang="ko-KR" altLang="en-US" sz="1100" b="1" dirty="0" err="1">
                <a:latin typeface="a오름M" panose="02020600000000000000" pitchFamily="18" charset="-127"/>
                <a:ea typeface="a오름M" panose="02020600000000000000" pitchFamily="18" charset="-127"/>
              </a:rPr>
              <a:t>유준혁</a:t>
            </a:r>
            <a:endParaRPr lang="ko-KR" altLang="en-US" sz="1100" b="1" dirty="0">
              <a:latin typeface="a오름M" panose="02020600000000000000" pitchFamily="18" charset="-127"/>
              <a:ea typeface="a오름M" panose="02020600000000000000" pitchFamily="18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12A3F4F-8B6B-447D-9FDC-1060F84FE97A}"/>
              </a:ext>
            </a:extLst>
          </p:cNvPr>
          <p:cNvSpPr txBox="1"/>
          <p:nvPr/>
        </p:nvSpPr>
        <p:spPr>
          <a:xfrm>
            <a:off x="2234153" y="6543212"/>
            <a:ext cx="49708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200" b="1" dirty="0">
                <a:latin typeface="a오름M" panose="02020600000000000000" pitchFamily="18" charset="-127"/>
                <a:ea typeface="a오름M" panose="02020600000000000000" pitchFamily="18" charset="-127"/>
              </a:rPr>
              <a:t>한양대학교 한국어문화원 경기 </a:t>
            </a:r>
            <a:r>
              <a:rPr lang="en-US" altLang="ko-KR" sz="1200" b="1" dirty="0">
                <a:latin typeface="a오름M" panose="02020600000000000000" pitchFamily="18" charset="-127"/>
                <a:ea typeface="a오름M" panose="02020600000000000000" pitchFamily="18" charset="-127"/>
              </a:rPr>
              <a:t>2021 </a:t>
            </a:r>
            <a:r>
              <a:rPr lang="ko-KR" altLang="en-US" sz="1200" b="1" dirty="0">
                <a:latin typeface="a오름M" panose="02020600000000000000" pitchFamily="18" charset="-127"/>
                <a:ea typeface="a오름M" panose="02020600000000000000" pitchFamily="18" charset="-127"/>
              </a:rPr>
              <a:t>우리말 가꿈이</a:t>
            </a:r>
            <a:r>
              <a:rPr lang="en-US" altLang="ko-KR" sz="1200" b="1" dirty="0">
                <a:latin typeface="a오름M" panose="02020600000000000000" pitchFamily="18" charset="-127"/>
                <a:ea typeface="a오름M" panose="02020600000000000000" pitchFamily="18" charset="-127"/>
              </a:rPr>
              <a:t> 14</a:t>
            </a:r>
            <a:r>
              <a:rPr lang="ko-KR" altLang="en-US" sz="1200" b="1" dirty="0">
                <a:latin typeface="a오름M" panose="02020600000000000000" pitchFamily="18" charset="-127"/>
                <a:ea typeface="a오름M" panose="02020600000000000000" pitchFamily="18" charset="-127"/>
              </a:rPr>
              <a:t>조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DF238E-C2CE-4887-B34C-EAEC6E516EC3}"/>
              </a:ext>
            </a:extLst>
          </p:cNvPr>
          <p:cNvSpPr txBox="1"/>
          <p:nvPr/>
        </p:nvSpPr>
        <p:spPr>
          <a:xfrm>
            <a:off x="602075" y="4214058"/>
            <a:ext cx="5043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latin typeface="a오름M" panose="02020600000000000000" pitchFamily="18" charset="-127"/>
                <a:ea typeface="a오름M" panose="02020600000000000000" pitchFamily="18" charset="-127"/>
              </a:rPr>
              <a:t>누리를 잇는 훈민정음</a:t>
            </a:r>
            <a:r>
              <a:rPr lang="en-US" altLang="ko-KR" dirty="0">
                <a:latin typeface="a오름M" panose="02020600000000000000" pitchFamily="18" charset="-127"/>
                <a:ea typeface="a오름M" panose="02020600000000000000" pitchFamily="18" charset="-127"/>
              </a:rPr>
              <a:t>, 575</a:t>
            </a:r>
            <a:r>
              <a:rPr lang="ko-KR" altLang="en-US" dirty="0">
                <a:latin typeface="a오름M" panose="02020600000000000000" pitchFamily="18" charset="-127"/>
                <a:ea typeface="a오름M" panose="02020600000000000000" pitchFamily="18" charset="-127"/>
              </a:rPr>
              <a:t>돌 맞이 기념 소식지</a:t>
            </a:r>
          </a:p>
        </p:txBody>
      </p:sp>
    </p:spTree>
    <p:extLst>
      <p:ext uri="{BB962C8B-B14F-4D97-AF65-F5344CB8AC3E}">
        <p14:creationId xmlns:p14="http://schemas.microsoft.com/office/powerpoint/2010/main" val="39670036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173" y="1374863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2774749" y="611633"/>
            <a:ext cx="16498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856583" y="4614620"/>
            <a:ext cx="53772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한글날은 훈민정음의 반포를 기념하여 한글의 독창성과 과학성을 널리 알리고 한글 사랑 의식을 높이기 위한 기념일로 매년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10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월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9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일에 기념한다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. </a:t>
            </a:r>
            <a:endParaRPr lang="en-US" altLang="ko-KR" sz="1400" b="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B7E8FFD2-B8EE-41CC-B95C-68F652BDE8BC}"/>
              </a:ext>
            </a:extLst>
          </p:cNvPr>
          <p:cNvSpPr/>
          <p:nvPr/>
        </p:nvSpPr>
        <p:spPr>
          <a:xfrm>
            <a:off x="965440" y="1817914"/>
            <a:ext cx="5268433" cy="2089134"/>
          </a:xfrm>
          <a:prstGeom prst="rect">
            <a:avLst/>
          </a:prstGeom>
          <a:solidFill>
            <a:srgbClr val="E4C99D">
              <a:alpha val="60000"/>
            </a:srgbClr>
          </a:solidFill>
          <a:ln>
            <a:solidFill>
              <a:srgbClr val="E4C9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ko-KR" altLang="en-US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국어기본법 제 </a:t>
            </a:r>
            <a:r>
              <a:rPr lang="en-US" altLang="ko-KR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20</a:t>
            </a:r>
            <a:r>
              <a:rPr lang="ko-KR" altLang="en-US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조 </a:t>
            </a:r>
            <a:r>
              <a:rPr lang="en-US" altLang="ko-KR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(</a:t>
            </a:r>
            <a:r>
              <a:rPr lang="ko-KR" altLang="en-US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한글날</a:t>
            </a:r>
            <a:r>
              <a:rPr lang="en-US" altLang="ko-KR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)</a:t>
            </a:r>
          </a:p>
          <a:p>
            <a:pPr>
              <a:defRPr/>
            </a:pPr>
            <a:endParaRPr lang="en-US" altLang="ko-KR" sz="1400" b="1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 marL="342900" indent="-342900">
              <a:buAutoNum type="arabicPeriod"/>
              <a:defRPr/>
            </a:pPr>
            <a:r>
              <a:rPr lang="ko-KR" altLang="en-US" sz="1400" b="1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정부는 한글의 독창성과 과학성을 국내외에 널리 알리고 범국민적 한글 사랑 의식을 </a:t>
            </a:r>
            <a:r>
              <a:rPr lang="ko-KR" altLang="en-US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높이기 위하여 매년 </a:t>
            </a:r>
            <a:r>
              <a:rPr lang="en-US" altLang="ko-KR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10</a:t>
            </a:r>
            <a:r>
              <a:rPr lang="ko-KR" altLang="en-US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월 </a:t>
            </a:r>
            <a:r>
              <a:rPr lang="en-US" altLang="ko-KR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9</a:t>
            </a:r>
            <a:r>
              <a:rPr lang="ko-KR" altLang="en-US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일을 한글날로 정하고</a:t>
            </a:r>
            <a:r>
              <a:rPr lang="en-US" altLang="ko-KR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, </a:t>
            </a:r>
            <a:r>
              <a:rPr lang="ko-KR" altLang="en-US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기념행사를 한다</a:t>
            </a:r>
            <a:r>
              <a:rPr lang="en-US" altLang="ko-KR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.</a:t>
            </a:r>
          </a:p>
          <a:p>
            <a:pPr marL="342900" indent="-342900">
              <a:buAutoNum type="arabicPeriod"/>
              <a:defRPr/>
            </a:pPr>
            <a:endParaRPr lang="en-US" altLang="ko-KR" sz="1400" b="1" dirty="0">
              <a:solidFill>
                <a:srgbClr val="333333"/>
              </a:solidFill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 marL="342900" indent="-342900">
              <a:buAutoNum type="arabicPeriod"/>
              <a:defRPr/>
            </a:pPr>
            <a:r>
              <a:rPr lang="ko-KR" altLang="en-US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제 </a:t>
            </a:r>
            <a:r>
              <a:rPr lang="en-US" altLang="ko-KR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1</a:t>
            </a:r>
            <a:r>
              <a:rPr lang="ko-KR" altLang="en-US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항에 따른 기념행사에 관하여 필요한 사항은 대통령령으로 정한다</a:t>
            </a:r>
            <a:r>
              <a:rPr lang="en-US" altLang="ko-KR" sz="1400" b="1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.</a:t>
            </a:r>
            <a:endParaRPr lang="en-US" altLang="ko-KR" sz="1400" b="1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258146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F8FA8C3-F892-47A2-84A3-911C5F689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56" y="1406769"/>
            <a:ext cx="4227400" cy="506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1849017" y="611633"/>
            <a:ext cx="3501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유래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는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719382" y="2112615"/>
            <a:ext cx="575896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 훈민정음은 세종대왕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25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년 곧 서기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1443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년에 완성하여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3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년 동안의 시험 기간을 거쳐 세종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28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년인 서기 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1446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년에 세상에 반포되었다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. </a:t>
            </a:r>
          </a:p>
          <a:p>
            <a:pPr>
              <a:defRPr/>
            </a:pPr>
            <a:endParaRPr lang="en-US" altLang="ko-KR" sz="1400" b="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한글은 자연발생적으로 생긴 것이 아니라 세종대왕이 주도하여 창의적으로 만든 문자인데 지극히 과학적이고 합리적이어서 세계 문자 역사상 그 짝을 찾을 수가 없다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한글만큼 우수한 문자가 또 없다는 것을 세계가 모두 인정하고 있다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이러한 한글의 창제로 말미암아 우리는 문자가 없어서 남의 글자인 한자를 빌려 우리말을 중국말 문법에 맞추어 쓰던 불편을 벗어버리고 자유롭게 표현을 할 수 있게 되었고 따라서 오늘날과 같은 문화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경제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,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정치 등 각 분야에 걸친 발전을 이루어 세계 유수한 나라들과 어깨를 겨루게 되었다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. </a:t>
            </a: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한글날은 이러한 한글의 창제와 반포를 기념하고 한글의 우수성과 공로를 기리는 날이다</a:t>
            </a:r>
            <a:r>
              <a:rPr lang="en-US" altLang="ko-KR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.</a:t>
            </a:r>
          </a:p>
          <a:p>
            <a:pPr>
              <a:defRPr/>
            </a:pPr>
            <a:endParaRPr lang="en-US" altLang="ko-KR" sz="1400" b="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8294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DF8FA8C3-F892-47A2-84A3-911C5F689E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5956" y="1406769"/>
            <a:ext cx="4227400" cy="5064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1849017" y="611633"/>
            <a:ext cx="3501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유래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는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965440" y="2112615"/>
            <a:ext cx="55129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ko-KR" altLang="en-US" sz="1400" b="0" i="0" dirty="0">
                <a:solidFill>
                  <a:srgbClr val="333333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</a:rPr>
              <a:t> </a:t>
            </a:r>
            <a:r>
              <a:rPr kumimoji="0" lang="en-US" altLang="ko-KR" sz="140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kumimoji="0" lang="ko-KR" altLang="en-US" sz="140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오늘날 우리가 알고 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있는 한글날의 시초가 된 것은 바로 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가갸날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이다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 err="1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가갸날은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조선어연구회가 훈민정음 반포 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480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년이 되는 해인 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1926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처음으로 기념했다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조선어연구회는 갖은 핍박과 어려움 속에서도 한글 보급 강습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문맹퇴치 운동 등 우리의 말과 글을 </a:t>
            </a:r>
            <a:r>
              <a:rPr lang="ko-KR" altLang="en-US" sz="1400" dirty="0" err="1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지켜내기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위한 여러 노력을 했다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그중 하나가 바로 </a:t>
            </a:r>
            <a:r>
              <a:rPr lang="ko-KR" altLang="en-US" sz="1400" dirty="0" err="1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가갸날의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제정이다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당시는 아직 한글이라는 말이 보편화되지 않았고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한글을 가장 처음 배울 때 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sz="1400" dirty="0" err="1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가갸거겨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…’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라고 하는 데에서 유래해 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‘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가갸날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＇</a:t>
            </a:r>
            <a:r>
              <a:rPr lang="ko-KR" altLang="en-US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이라고 정했다고 한다</a:t>
            </a:r>
            <a:r>
              <a:rPr lang="en-US" altLang="ko-KR" sz="1400" dirty="0">
                <a:solidFill>
                  <a:srgbClr val="333333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</a:p>
          <a:p>
            <a:pPr>
              <a:defRPr/>
            </a:pPr>
            <a:endParaRPr lang="en-US" altLang="ko-KR" sz="1400" b="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5444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1917945" y="611633"/>
            <a:ext cx="3363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역사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는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719382" y="1970314"/>
            <a:ext cx="5758962" cy="4112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가갸날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’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로 시작된 한글날은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1931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년에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양력으로 고치기로 하였고 율리우스력에 맞추어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10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29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일을 한글날로 정해진 이후에 우리나라에서 쓰는 양력은 </a:t>
            </a:r>
            <a:r>
              <a:rPr lang="ko-KR" altLang="ko-KR" sz="1400" dirty="0" err="1">
                <a:latin typeface="a이끌림M" panose="02020600000000000000" pitchFamily="18" charset="-127"/>
                <a:ea typeface="a이끌림M" panose="02020600000000000000" pitchFamily="18" charset="-127"/>
              </a:rPr>
              <a:t>그레고리오력이라는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의견을 수렴하여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1934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년에 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‘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세종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28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년 음력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9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월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29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일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’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을 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‘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서기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1446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년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10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월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 28</a:t>
            </a:r>
            <a:r>
              <a:rPr lang="ko-KR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일</a:t>
            </a:r>
            <a:r>
              <a:rPr lang="en-US" altLang="ko-KR" sz="1400" dirty="0">
                <a:solidFill>
                  <a:srgbClr val="EA2B2C"/>
                </a:solidFill>
                <a:latin typeface="a이끌림M" panose="02020600000000000000" pitchFamily="18" charset="-127"/>
                <a:ea typeface="a이끌림M" panose="02020600000000000000" pitchFamily="18" charset="-127"/>
              </a:rPr>
              <a:t>’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로 다시 고쳐졌다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. </a:t>
            </a:r>
            <a:b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</a:b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그러던 중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1940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7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 《훈민정음》 원본이 경상북도 안동에서 발견된 후 이 책의 끝에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“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정통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11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9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 상한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(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正統十一年九月上澣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)”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이란 글이 있어 이를 근거로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1945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광복 이후부터는 한글 반포 일을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9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 상한의 끝 날인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9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10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일로 정하였고 양력으로 환산하여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‘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서기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1446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10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9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일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’</a:t>
            </a: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을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ko-KR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한글날로 확정되었다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.</a:t>
            </a:r>
          </a:p>
          <a:p>
            <a:pPr>
              <a:defRPr/>
            </a:pP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1926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– (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음력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9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29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일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) 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가갸날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‘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제정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1928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– 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’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로 개칭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1945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– (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광복 후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) 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’10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월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9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일 확정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 </a:t>
            </a: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1946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– 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’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법정공휴일 지정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1990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- 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‘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법정공휴일 제외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1997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–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,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유네스코 세계기록유산 등록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2006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년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– ‘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한글날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’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</a:rPr>
              <a:t>국경일 지정</a:t>
            </a:r>
            <a:endParaRPr lang="ko-KR" altLang="ko-KR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endParaRPr lang="en-US" altLang="ko-KR" sz="1400" b="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C05A6305-E852-4CD2-9AE3-D1ED195528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1025" y="4069583"/>
            <a:ext cx="1927734" cy="185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020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1461893" y="611633"/>
            <a:ext cx="42755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오해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와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 진실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843204" y="1803079"/>
            <a:ext cx="551290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1. </a:t>
            </a:r>
            <a:r>
              <a:rPr lang="ko-KR" altLang="en-US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한글날은 한글이 만들어진 날</a:t>
            </a:r>
            <a:r>
              <a:rPr lang="en-US" altLang="ko-KR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?</a:t>
            </a: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dirty="0">
              <a:solidFill>
                <a:prstClr val="black"/>
              </a:solidFill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600" dirty="0">
                <a:solidFill>
                  <a:srgbClr val="FF0000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한글날은 한글이 만들어진 날이 아니다</a:t>
            </a:r>
            <a:r>
              <a:rPr lang="en-US" altLang="ko-KR" sz="1600" dirty="0">
                <a:solidFill>
                  <a:srgbClr val="FF0000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1940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년에 훈민정음 </a:t>
            </a:r>
            <a:r>
              <a:rPr lang="ko-KR" altLang="en-US" sz="1600" dirty="0" err="1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혜례본을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발견했는데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여기에 훈민정음을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상순에 책으로 펴냈다고 나와 있다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1446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상순의 마지막 날인 음력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10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일을 그레고리력으로 계산하면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10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일이 된다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그래서 한글날을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10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일로 정한 것이다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  <a:endParaRPr lang="en-US" altLang="ko-KR" sz="1600" dirty="0">
              <a:solidFill>
                <a:srgbClr val="333333"/>
              </a:solidFill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endParaRPr lang="en-US" altLang="ko-KR" sz="160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>
              <a:defRPr/>
            </a:pPr>
            <a:endParaRPr lang="en-US" altLang="ko-KR" sz="160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2. </a:t>
            </a:r>
            <a:r>
              <a:rPr lang="ko-KR" altLang="en-US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 </a:t>
            </a:r>
            <a:r>
              <a:rPr lang="en-US" altLang="ko-KR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= </a:t>
            </a:r>
            <a:r>
              <a:rPr lang="ko-KR" altLang="en-US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한국어</a:t>
            </a:r>
            <a:r>
              <a:rPr lang="en-US" altLang="ko-KR" sz="1800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아니다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! </a:t>
            </a:r>
            <a:r>
              <a:rPr lang="ko-KR" altLang="en-US" sz="1600" dirty="0">
                <a:solidFill>
                  <a:srgbClr val="FF0000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한글과 한국어는 다르다</a:t>
            </a:r>
            <a:r>
              <a:rPr lang="en-US" altLang="ko-KR" sz="1600" dirty="0">
                <a:solidFill>
                  <a:srgbClr val="FF0000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한국어는 수천 년 전부터 있었던 언어이고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한글은 약 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500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전 세종대왕이 만들어낸 </a:t>
            </a:r>
            <a:r>
              <a:rPr lang="ko-KR" altLang="en-US" sz="1600" dirty="0">
                <a:solidFill>
                  <a:srgbClr val="FF0000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문자</a:t>
            </a:r>
            <a:r>
              <a:rPr lang="ko-KR" altLang="en-US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이다</a:t>
            </a:r>
            <a:r>
              <a:rPr lang="en-US" altLang="ko-KR" sz="16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  <a:endParaRPr kumimoji="0" lang="ko-KR" altLang="en-US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  <a:endParaRPr lang="en-US" altLang="ko-KR" sz="140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B6F3832-C703-4B06-A713-91EBA69BD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804" y="4855029"/>
            <a:ext cx="1609509" cy="234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55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1461893" y="611633"/>
            <a:ext cx="42755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오해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와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 진실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965440" y="2112615"/>
            <a:ext cx="5512904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i="0" dirty="0">
                <a:solidFill>
                  <a:prstClr val="black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3. </a:t>
            </a:r>
            <a:r>
              <a:rPr lang="ko-KR" altLang="en-US" sz="1600" b="1" i="0" dirty="0">
                <a:solidFill>
                  <a:prstClr val="black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북한에도 한글날이 있나요</a:t>
            </a:r>
            <a:r>
              <a:rPr lang="en-US" altLang="ko-KR" sz="1600" b="1" i="0" dirty="0">
                <a:solidFill>
                  <a:prstClr val="black"/>
                </a:solidFill>
                <a:effectLst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1" dirty="0">
              <a:solidFill>
                <a:prstClr val="black"/>
              </a:solidFill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600" b="1" i="0" dirty="0">
              <a:solidFill>
                <a:prstClr val="black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지난 해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BBC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코리아가 </a:t>
            </a:r>
            <a:r>
              <a:rPr lang="ko-KR" altLang="en-US" sz="1400" dirty="0" err="1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탈북민들을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대상으로 북한에는 한글날을 기념하는지 취재한 바로는 한글날을 따로 기리기 않으며 한글을 창제한 세종대왕에 대해서도 따로 강조하지 않는다고 합니다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다만 한글날과 비슷한 날을 있습니다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 매체에 따르면 남한은 훈민정은 반포일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세종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28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음력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원 상순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1446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10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을 한글날로 지정했지만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북한은 창제일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(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세종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25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음력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12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1444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15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)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을 기념하고 있다고 합니다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이와 관련 북한의 조선중앙텔레비전은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‘1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15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일은 집현전의 우수한 학자들의 다년간 걸친 연구 끝에 우리 고유의 민족 글자인 훈민정음이 나온 날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’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이라고 보고했다고 합니다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또한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북한은 광복 후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1961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년까지는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9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일을 훈민정음 창제일로 지켜오다가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1963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년부터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원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15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일로 변경했으며 이후에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5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주년이나 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10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주년 등에만 기념하고 있는 것으로 알려졌습니다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  <a:endParaRPr lang="en-US" altLang="ko-KR" sz="1400" i="0" dirty="0">
              <a:solidFill>
                <a:srgbClr val="333333"/>
              </a:solidFill>
              <a:effectLst/>
              <a:latin typeface="a이끌림M" panose="02020600000000000000" pitchFamily="18" charset="-127"/>
              <a:ea typeface="a이끌림M" panose="02020600000000000000" pitchFamily="18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B6F3832-C703-4B06-A713-91EBA69BD9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9804" y="4855029"/>
            <a:ext cx="1609509" cy="234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784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530547" y="611633"/>
            <a:ext cx="6138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행사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는 무엇이 있을까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pic>
        <p:nvPicPr>
          <p:cNvPr id="5122" name="Picture 2" descr="(사진=한양대학교 한국어문화원)">
            <a:extLst>
              <a:ext uri="{FF2B5EF4-FFF2-40B4-BE49-F238E27FC236}">
                <a16:creationId xmlns:a16="http://schemas.microsoft.com/office/drawing/2014/main" id="{0C796BDC-341F-4843-86B9-8519BA0133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439" y="2159889"/>
            <a:ext cx="2033671" cy="2879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843203" y="1568330"/>
            <a:ext cx="5067739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b="1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우리 주변의 세종대왕을 찾아라</a:t>
            </a:r>
            <a:r>
              <a:rPr lang="en-US" altLang="ko-KR" b="1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!</a:t>
            </a:r>
          </a:p>
          <a:p>
            <a:pPr marL="342900" indent="-342900">
              <a:buAutoNum type="arabicPeriod"/>
            </a:pPr>
            <a:endParaRPr lang="en-US" altLang="ko-KR" b="1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endParaRPr lang="en-US" altLang="ko-KR" sz="12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lang="ko-KR" altLang="en-US" sz="1400" dirty="0" err="1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추천자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경기도에 거주하는 내국인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외국인</a:t>
            </a:r>
          </a:p>
          <a:p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추천 대상</a:t>
            </a: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-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평소 아름다운 우리말을 사용하며 한국어와 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 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한글의 보급 및 발전에 이바지한 사람</a:t>
            </a: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-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공공기관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국어 관련 단체 등에서 국어 문화 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 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발전을 위해 일한 사람</a:t>
            </a: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-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어르신이나 외국인에게 한글과 한국어를 </a:t>
            </a:r>
            <a:endParaRPr lang="en-US" altLang="ko-KR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 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가르치며 봉사하는 사람</a:t>
            </a:r>
          </a:p>
          <a:p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추천 방법</a:t>
            </a:r>
          </a:p>
          <a:p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- ‘</a:t>
            </a:r>
            <a:r>
              <a:rPr lang="ko-KR" altLang="en-US" sz="1400" dirty="0" err="1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추천서’를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lang="ko-KR" altLang="en-US" sz="1400" dirty="0" err="1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내려받은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후 작성하여 전자우편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(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  <a:hlinkClick r:id="rId3"/>
              </a:rPr>
              <a:t>hykorean@hanyang.ac.kr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)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으로 접수</a:t>
            </a:r>
          </a:p>
          <a:p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문의처</a:t>
            </a:r>
          </a:p>
          <a:p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-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한양대학교 한국어문화원 전화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031-400-4513</a:t>
            </a:r>
          </a:p>
          <a:p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- </a:t>
            </a:r>
            <a:r>
              <a:rPr lang="ko-KR" altLang="en-US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전자우편 </a:t>
            </a:r>
            <a:r>
              <a:rPr lang="en-US" altLang="ko-KR" sz="1400" dirty="0"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hykorean@hanyang.ac.kr</a:t>
            </a:r>
            <a:endParaRPr lang="ko-KR" altLang="en-US" sz="1400" dirty="0"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361596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AD689002-77D2-4254-957A-6EC06A605D4D}"/>
              </a:ext>
            </a:extLst>
          </p:cNvPr>
          <p:cNvSpPr/>
          <p:nvPr/>
        </p:nvSpPr>
        <p:spPr>
          <a:xfrm>
            <a:off x="720969" y="1406769"/>
            <a:ext cx="5758962" cy="5064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5BCB0F-FB43-4197-9069-340B453707FB}"/>
              </a:ext>
            </a:extLst>
          </p:cNvPr>
          <p:cNvSpPr txBox="1"/>
          <p:nvPr/>
        </p:nvSpPr>
        <p:spPr>
          <a:xfrm>
            <a:off x="530547" y="611633"/>
            <a:ext cx="61382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한글날의 </a:t>
            </a:r>
            <a:r>
              <a:rPr lang="ko-KR" altLang="en-US" sz="3200" b="1" dirty="0">
                <a:solidFill>
                  <a:srgbClr val="EA2B2C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행사</a:t>
            </a:r>
            <a:r>
              <a:rPr lang="ko-KR" altLang="en-US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는 무엇이 있을까</a:t>
            </a:r>
            <a:r>
              <a:rPr lang="en-US" altLang="ko-KR" sz="3200" b="1" dirty="0">
                <a:solidFill>
                  <a:schemeClr val="bg1"/>
                </a:solidFill>
                <a:latin typeface="a남한산성" panose="02020600000000000000" pitchFamily="18" charset="-127"/>
                <a:ea typeface="a남한산성" panose="02020600000000000000" pitchFamily="18" charset="-127"/>
              </a:rPr>
              <a:t>?</a:t>
            </a:r>
            <a:endParaRPr lang="ko-KR" altLang="en-US" sz="3200" b="1" dirty="0">
              <a:solidFill>
                <a:schemeClr val="bg1"/>
              </a:solidFill>
              <a:latin typeface="a남한산성" panose="02020600000000000000" pitchFamily="18" charset="-127"/>
              <a:ea typeface="a남한산성" panose="02020600000000000000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2DD7D8-B11B-4C81-9F5C-CC5F72F41A3C}"/>
              </a:ext>
            </a:extLst>
          </p:cNvPr>
          <p:cNvSpPr txBox="1"/>
          <p:nvPr/>
        </p:nvSpPr>
        <p:spPr>
          <a:xfrm>
            <a:off x="843204" y="1470356"/>
            <a:ext cx="55129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2. 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우리의 한글</a:t>
            </a:r>
            <a:r>
              <a:rPr kumimoji="0" lang="en-US" altLang="ko-KR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b="1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누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리를 잇다 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800" dirty="0">
              <a:solidFill>
                <a:prstClr val="black"/>
              </a:solidFill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함초롬바탕" panose="02030604000101010101" pitchFamily="18" charset="-127"/>
              <a:ea typeface="함초롬바탕" panose="02030604000101010101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주요행사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세중문화상 시상식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KBS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우리말 겨루기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 체험행사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b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</a:b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                한글 이야기 공연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 공연행사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 학술행사</a:t>
            </a:r>
            <a:endParaRPr lang="en-US" altLang="ko-KR" sz="1400" dirty="0">
              <a:solidFill>
                <a:prstClr val="black"/>
              </a:solidFill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400" dirty="0">
              <a:solidFill>
                <a:prstClr val="black"/>
              </a:solidFill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한글날 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575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돌을 맞아 기획된 행사</a:t>
            </a: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행사명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 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2021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한글주간</a:t>
            </a: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주제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우리의 한글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누리를 잇다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기간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 2021.10.04(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월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) ~ 10.10(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) / 7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일간</a:t>
            </a: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진행방식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	온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·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오프라인</a:t>
            </a: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대상</a:t>
            </a: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</a:t>
            </a:r>
            <a:r>
              <a:rPr lang="ko-KR" altLang="en-US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대한민국 국민 및 국내외 외국인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,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dirty="0">
                <a:solidFill>
                  <a:prstClr val="black"/>
                </a:solidFill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          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유관기관 및 단체 등</a:t>
            </a: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주최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·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주관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문화체육관광부</a:t>
            </a:r>
            <a:endParaRPr kumimoji="0" lang="en-US" altLang="ko-KR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400" dirty="0">
              <a:solidFill>
                <a:prstClr val="black"/>
              </a:solidFill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○ 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사이트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: www.</a:t>
            </a:r>
            <a:r>
              <a:rPr kumimoji="0" lang="ko-KR" altLang="en-US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한글날</a:t>
            </a:r>
            <a:r>
              <a:rPr kumimoji="0" lang="en-US" altLang="ko-KR" sz="14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이끌림M" panose="02020600000000000000" pitchFamily="18" charset="-127"/>
                <a:ea typeface="a이끌림M" panose="02020600000000000000" pitchFamily="18" charset="-127"/>
                <a:cs typeface="함초롬바탕" panose="02030604000101010101" pitchFamily="18" charset="-127"/>
              </a:rPr>
              <a:t>.com</a:t>
            </a:r>
            <a:endParaRPr kumimoji="0" lang="ko-KR" altLang="en-US" sz="1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이끌림M" panose="02020600000000000000" pitchFamily="18" charset="-127"/>
              <a:ea typeface="a이끌림M" panose="02020600000000000000" pitchFamily="18" charset="-127"/>
              <a:cs typeface="함초롬바탕" panose="02030604000101010101" pitchFamily="18" charset="-127"/>
            </a:endParaRPr>
          </a:p>
        </p:txBody>
      </p:sp>
      <p:pic>
        <p:nvPicPr>
          <p:cNvPr id="6146" name="Picture 2" descr="2021 한글주간&amp;#39;… 온라인 이벤트, 문화행사로 한글사랑 정신 되새긴다 - 뉴스퀘스트">
            <a:extLst>
              <a:ext uri="{FF2B5EF4-FFF2-40B4-BE49-F238E27FC236}">
                <a16:creationId xmlns:a16="http://schemas.microsoft.com/office/drawing/2014/main" id="{D38468C0-29B4-43F2-B2F2-C1551E4B7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587" y="2955926"/>
            <a:ext cx="2157521" cy="304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740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세종어진">
            <a:extLst>
              <a:ext uri="{FF2B5EF4-FFF2-40B4-BE49-F238E27FC236}">
                <a16:creationId xmlns:a16="http://schemas.microsoft.com/office/drawing/2014/main" id="{D3F15C06-DA3D-4A42-A3C5-29AB5F9DD7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2658"/>
            <a:ext cx="7239000" cy="1030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085A73D-9219-4B6A-ABFA-D4C92D0AA21D}"/>
              </a:ext>
            </a:extLst>
          </p:cNvPr>
          <p:cNvSpPr txBox="1"/>
          <p:nvPr/>
        </p:nvSpPr>
        <p:spPr>
          <a:xfrm>
            <a:off x="283029" y="4389094"/>
            <a:ext cx="70539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ko-KR" altLang="en-US" sz="2800" dirty="0">
                <a:solidFill>
                  <a:schemeClr val="bg1"/>
                </a:solidFill>
                <a:latin typeface="a오름M" panose="02020600000000000000" pitchFamily="18" charset="-127"/>
                <a:ea typeface="a오름M" panose="02020600000000000000" pitchFamily="18" charset="-127"/>
              </a:rPr>
              <a:t>어느덧 세계인의 사랑을 받는 </a:t>
            </a:r>
            <a:r>
              <a:rPr lang="ko-KR" altLang="en-US" sz="2800" dirty="0">
                <a:latin typeface="a오름M" panose="02020600000000000000" pitchFamily="18" charset="-127"/>
                <a:ea typeface="a오름M" panose="02020600000000000000" pitchFamily="18" charset="-127"/>
              </a:rPr>
              <a:t>한글</a:t>
            </a:r>
            <a:endParaRPr lang="en-US" altLang="ko-KR" sz="2800" dirty="0">
              <a:latin typeface="a오름M" panose="02020600000000000000" pitchFamily="18" charset="-127"/>
              <a:ea typeface="a오름M" panose="02020600000000000000" pitchFamily="18" charset="-127"/>
            </a:endParaRPr>
          </a:p>
          <a:p>
            <a:pPr marL="0" indent="0">
              <a:buNone/>
            </a:pPr>
            <a:endParaRPr lang="en-US" altLang="ko-KR" sz="2800" dirty="0">
              <a:solidFill>
                <a:schemeClr val="bg1"/>
              </a:solidFill>
              <a:latin typeface="a오름M" panose="02020600000000000000" pitchFamily="18" charset="-127"/>
              <a:ea typeface="a오름M" panose="02020600000000000000" pitchFamily="18" charset="-127"/>
            </a:endParaRPr>
          </a:p>
          <a:p>
            <a:pPr marL="0" indent="0">
              <a:buNone/>
            </a:pPr>
            <a:r>
              <a:rPr lang="ko-KR" altLang="en-US" sz="2800" dirty="0">
                <a:solidFill>
                  <a:schemeClr val="bg1"/>
                </a:solidFill>
                <a:latin typeface="a오름M" panose="02020600000000000000" pitchFamily="18" charset="-127"/>
                <a:ea typeface="a오름M" panose="02020600000000000000" pitchFamily="18" charset="-127"/>
              </a:rPr>
              <a:t>우리 글에 대한 소중함과 의미를 되새겨보자</a:t>
            </a:r>
            <a:endParaRPr lang="en-US" altLang="ko-KR" sz="2800" dirty="0">
              <a:solidFill>
                <a:schemeClr val="bg1"/>
              </a:solidFill>
              <a:latin typeface="a오름M" panose="02020600000000000000" pitchFamily="18" charset="-127"/>
              <a:ea typeface="a오름M" panose="02020600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2818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7281</TotalTime>
  <Words>947</Words>
  <Application>Microsoft Office PowerPoint</Application>
  <PresentationFormat>사용자 지정</PresentationFormat>
  <Paragraphs>88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8" baseType="lpstr">
      <vt:lpstr>Calibri Light</vt:lpstr>
      <vt:lpstr>함초롬바탕</vt:lpstr>
      <vt:lpstr>a오름M</vt:lpstr>
      <vt:lpstr>Arial</vt:lpstr>
      <vt:lpstr>Calibri</vt:lpstr>
      <vt:lpstr>a남한산성</vt:lpstr>
      <vt:lpstr>a이끌림M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재영 양</dc:creator>
  <cp:lastModifiedBy>여 름</cp:lastModifiedBy>
  <cp:revision>9</cp:revision>
  <dcterms:created xsi:type="dcterms:W3CDTF">2021-09-28T13:00:08Z</dcterms:created>
  <dcterms:modified xsi:type="dcterms:W3CDTF">2021-10-07T11:12:42Z</dcterms:modified>
</cp:coreProperties>
</file>